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62" r:id="rId2"/>
    <p:sldId id="420" r:id="rId3"/>
    <p:sldId id="424" r:id="rId4"/>
    <p:sldId id="425" r:id="rId5"/>
    <p:sldId id="426" r:id="rId6"/>
    <p:sldId id="322" r:id="rId7"/>
    <p:sldId id="257" r:id="rId8"/>
    <p:sldId id="380" r:id="rId9"/>
    <p:sldId id="382" r:id="rId10"/>
    <p:sldId id="381" r:id="rId11"/>
    <p:sldId id="383" r:id="rId12"/>
    <p:sldId id="361" r:id="rId13"/>
    <p:sldId id="480" r:id="rId14"/>
    <p:sldId id="478" r:id="rId15"/>
    <p:sldId id="479" r:id="rId16"/>
    <p:sldId id="275" r:id="rId17"/>
    <p:sldId id="544" r:id="rId18"/>
    <p:sldId id="545" r:id="rId19"/>
    <p:sldId id="546" r:id="rId20"/>
    <p:sldId id="547" r:id="rId21"/>
    <p:sldId id="548" r:id="rId22"/>
    <p:sldId id="472" r:id="rId23"/>
    <p:sldId id="560" r:id="rId24"/>
    <p:sldId id="559" r:id="rId25"/>
    <p:sldId id="330" r:id="rId26"/>
    <p:sldId id="331" r:id="rId27"/>
    <p:sldId id="332" r:id="rId28"/>
    <p:sldId id="333" r:id="rId29"/>
    <p:sldId id="334" r:id="rId30"/>
    <p:sldId id="379" r:id="rId31"/>
    <p:sldId id="363" r:id="rId32"/>
    <p:sldId id="364" r:id="rId33"/>
    <p:sldId id="522" r:id="rId34"/>
    <p:sldId id="513" r:id="rId35"/>
    <p:sldId id="519" r:id="rId36"/>
    <p:sldId id="520" r:id="rId37"/>
    <p:sldId id="521" r:id="rId38"/>
    <p:sldId id="518" r:id="rId39"/>
    <p:sldId id="335" r:id="rId40"/>
    <p:sldId id="344" r:id="rId41"/>
    <p:sldId id="571" r:id="rId42"/>
    <p:sldId id="572" r:id="rId43"/>
    <p:sldId id="573" r:id="rId44"/>
    <p:sldId id="345" r:id="rId45"/>
    <p:sldId id="567" r:id="rId46"/>
    <p:sldId id="569" r:id="rId47"/>
    <p:sldId id="568" r:id="rId48"/>
    <p:sldId id="566" r:id="rId49"/>
    <p:sldId id="489" r:id="rId50"/>
    <p:sldId id="493" r:id="rId51"/>
    <p:sldId id="494" r:id="rId52"/>
    <p:sldId id="490" r:id="rId53"/>
    <p:sldId id="495" r:id="rId54"/>
    <p:sldId id="496" r:id="rId55"/>
    <p:sldId id="523" r:id="rId56"/>
    <p:sldId id="498" r:id="rId57"/>
    <p:sldId id="499" r:id="rId58"/>
    <p:sldId id="501" r:id="rId59"/>
    <p:sldId id="502" r:id="rId60"/>
    <p:sldId id="539" r:id="rId61"/>
    <p:sldId id="414" r:id="rId62"/>
    <p:sldId id="336" r:id="rId63"/>
    <p:sldId id="503" r:id="rId64"/>
    <p:sldId id="558" r:id="rId65"/>
    <p:sldId id="477" r:id="rId66"/>
    <p:sldId id="399" r:id="rId67"/>
    <p:sldId id="400" r:id="rId68"/>
    <p:sldId id="453" r:id="rId69"/>
    <p:sldId id="451" r:id="rId70"/>
    <p:sldId id="452" r:id="rId71"/>
    <p:sldId id="570" r:id="rId72"/>
    <p:sldId id="550" r:id="rId73"/>
    <p:sldId id="554" r:id="rId74"/>
    <p:sldId id="551" r:id="rId75"/>
    <p:sldId id="552" r:id="rId76"/>
    <p:sldId id="553" r:id="rId77"/>
    <p:sldId id="440" r:id="rId78"/>
    <p:sldId id="454" r:id="rId79"/>
    <p:sldId id="455" r:id="rId80"/>
    <p:sldId id="456" r:id="rId81"/>
    <p:sldId id="457" r:id="rId82"/>
    <p:sldId id="458" r:id="rId83"/>
    <p:sldId id="459" r:id="rId84"/>
    <p:sldId id="460" r:id="rId85"/>
    <p:sldId id="461" r:id="rId86"/>
    <p:sldId id="462" r:id="rId87"/>
    <p:sldId id="561" r:id="rId88"/>
    <p:sldId id="555" r:id="rId89"/>
    <p:sldId id="556" r:id="rId90"/>
    <p:sldId id="557" r:id="rId91"/>
    <p:sldId id="354" r:id="rId92"/>
    <p:sldId id="450" r:id="rId93"/>
    <p:sldId id="448" r:id="rId94"/>
    <p:sldId id="528" r:id="rId95"/>
    <p:sldId id="485" r:id="rId96"/>
    <p:sldId id="543" r:id="rId97"/>
    <p:sldId id="549" r:id="rId98"/>
    <p:sldId id="533" r:id="rId99"/>
    <p:sldId id="531" r:id="rId100"/>
    <p:sldId id="532" r:id="rId101"/>
    <p:sldId id="529" r:id="rId102"/>
    <p:sldId id="482" r:id="rId103"/>
    <p:sldId id="574" r:id="rId104"/>
    <p:sldId id="576" r:id="rId105"/>
    <p:sldId id="577" r:id="rId106"/>
    <p:sldId id="578" r:id="rId107"/>
    <p:sldId id="579" r:id="rId108"/>
    <p:sldId id="580" r:id="rId109"/>
    <p:sldId id="581" r:id="rId110"/>
    <p:sldId id="584" r:id="rId111"/>
    <p:sldId id="582" r:id="rId112"/>
    <p:sldId id="583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13C"/>
    <a:srgbClr val="434A5A"/>
    <a:srgbClr val="99FFCC"/>
    <a:srgbClr val="EFF2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46" autoAdjust="0"/>
    <p:restoredTop sz="91702" autoAdjust="0"/>
  </p:normalViewPr>
  <p:slideViewPr>
    <p:cSldViewPr>
      <p:cViewPr>
        <p:scale>
          <a:sx n="90" d="100"/>
          <a:sy n="90" d="100"/>
        </p:scale>
        <p:origin x="-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Downloads\Forecast%20growth%20with%20S%20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deck%20drafts\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Four-Year Growth Forecast</a:t>
            </a:r>
            <a:endParaRPr lang="en-US" sz="20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Sheet1!$AH$5</c:f>
              <c:strCache>
                <c:ptCount val="1"/>
                <c:pt idx="0">
                  <c:v>Total User Base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Sheet1!$AC$7:$AC$17</c:f>
              <c:numCache>
                <c:formatCode>_(* #,##0_);_(* \(#,##0\);_(* "-"??_);_(@_)</c:formatCode>
                <c:ptCount val="11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Sheet1!$AH$7:$AH$11</c:f>
              <c:numCache>
                <c:formatCode>_(* #,##0_);_(* \(#,##0\);_(* "-"??_);_(@_)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85</c:v>
                </c:pt>
                <c:pt idx="4">
                  <c:v>92</c:v>
                </c:pt>
              </c:numCache>
            </c:numRef>
          </c:val>
        </c:ser>
        <c:axId val="53122176"/>
        <c:axId val="53124096"/>
      </c:barChart>
      <c:lineChart>
        <c:grouping val="standard"/>
        <c:ser>
          <c:idx val="1"/>
          <c:order val="1"/>
          <c:tx>
            <c:strRef>
              <c:f>Sheet1!$AI$5</c:f>
              <c:strCache>
                <c:ptCount val="1"/>
                <c:pt idx="0">
                  <c:v>YoY Growth Rate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Sheet1!$AC$5:$AC$17</c:f>
              <c:strCache>
                <c:ptCount val="13"/>
                <c:pt idx="0">
                  <c:v>period</c:v>
                </c:pt>
                <c:pt idx="2">
                  <c:v>0</c:v>
                </c:pt>
                <c:pt idx="3">
                  <c:v> 1 </c:v>
                </c:pt>
                <c:pt idx="4">
                  <c:v> 2 </c:v>
                </c:pt>
                <c:pt idx="5">
                  <c:v> 3 </c:v>
                </c:pt>
                <c:pt idx="6">
                  <c:v> 4 </c:v>
                </c:pt>
                <c:pt idx="7">
                  <c:v> 5 </c:v>
                </c:pt>
                <c:pt idx="8">
                  <c:v> 6 </c:v>
                </c:pt>
                <c:pt idx="9">
                  <c:v> 7 </c:v>
                </c:pt>
                <c:pt idx="10">
                  <c:v> 8 </c:v>
                </c:pt>
                <c:pt idx="11">
                  <c:v> 9 </c:v>
                </c:pt>
                <c:pt idx="12">
                  <c:v> 10 </c:v>
                </c:pt>
              </c:strCache>
            </c:strRef>
          </c:cat>
          <c:val>
            <c:numRef>
              <c:f>Sheet1!$AI$6:$AI$18</c:f>
              <c:numCache>
                <c:formatCode>_(* #,##0_);_(* \(#,##0\);_(* "-"??_);_(@_)</c:formatCode>
                <c:ptCount val="13"/>
                <c:pt idx="1">
                  <c:v>1.0000000000000023E-2</c:v>
                </c:pt>
                <c:pt idx="2" formatCode="0%">
                  <c:v>2.8571428571428522E-2</c:v>
                </c:pt>
                <c:pt idx="3" formatCode="0%">
                  <c:v>7.0000000000000034E-2</c:v>
                </c:pt>
                <c:pt idx="4" formatCode="0%">
                  <c:v>0.24000000000000021</c:v>
                </c:pt>
                <c:pt idx="5" formatCode="0%">
                  <c:v>0.68000000000000127</c:v>
                </c:pt>
                <c:pt idx="6" formatCode="0%">
                  <c:v>0.94578313253012214</c:v>
                </c:pt>
                <c:pt idx="7" formatCode="0%">
                  <c:v>0.7430340557275541</c:v>
                </c:pt>
                <c:pt idx="8" formatCode="0%">
                  <c:v>0.18827708703374779</c:v>
                </c:pt>
                <c:pt idx="9" formatCode="0%">
                  <c:v>3.5874439461883602E-2</c:v>
                </c:pt>
                <c:pt idx="10" formatCode="0%">
                  <c:v>2.8860028860029419E-3</c:v>
                </c:pt>
                <c:pt idx="11" formatCode="0%">
                  <c:v>0</c:v>
                </c:pt>
                <c:pt idx="12" formatCode="0%">
                  <c:v>0</c:v>
                </c:pt>
              </c:numCache>
            </c:numRef>
          </c:val>
        </c:ser>
        <c:marker val="1"/>
        <c:axId val="53140864"/>
        <c:axId val="53138560"/>
      </c:lineChart>
      <c:catAx>
        <c:axId val="53122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400" dirty="0" smtClean="0"/>
                  <a:t>Year</a:t>
                </a:r>
                <a:endParaRPr lang="en-US" sz="1600" dirty="0"/>
              </a:p>
            </c:rich>
          </c:tx>
          <c:layout/>
        </c:title>
        <c:numFmt formatCode="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24096"/>
        <c:crosses val="autoZero"/>
        <c:auto val="1"/>
        <c:lblAlgn val="ctr"/>
        <c:lblOffset val="100"/>
      </c:catAx>
      <c:valAx>
        <c:axId val="53124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Users (MM)</a:t>
                </a:r>
                <a:endParaRPr lang="en-US" sz="2000" dirty="0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22176"/>
        <c:crosses val="autoZero"/>
        <c:crossBetween val="between"/>
      </c:valAx>
      <c:valAx>
        <c:axId val="5313856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Growth (%)</a:t>
                </a:r>
                <a:endParaRPr lang="en-US" sz="2000" dirty="0"/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40864"/>
        <c:crosses val="max"/>
        <c:crossBetween val="between"/>
      </c:valAx>
      <c:catAx>
        <c:axId val="53140864"/>
        <c:scaling>
          <c:orientation val="minMax"/>
        </c:scaling>
        <c:delete val="1"/>
        <c:axPos val="b"/>
        <c:tickLblPos val="nextTo"/>
        <c:crossAx val="53138560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ourKodak Revenue Growth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Sheet2!$C$22</c:f>
              <c:strCache>
                <c:ptCount val="1"/>
                <c:pt idx="0">
                  <c:v>Prints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Lit>
              <c:formatCode>General</c:formatCode>
              <c:ptCount val="5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</c:numLit>
          </c:cat>
          <c:val>
            <c:numRef>
              <c:f>Sheet2!$C$23:$C$27</c:f>
              <c:numCache>
                <c:formatCode>General</c:formatCode>
                <c:ptCount val="5"/>
                <c:pt idx="0">
                  <c:v>73.095749999999981</c:v>
                </c:pt>
                <c:pt idx="1">
                  <c:v>75.184200000000004</c:v>
                </c:pt>
                <c:pt idx="2">
                  <c:v>78.31687500000001</c:v>
                </c:pt>
                <c:pt idx="3">
                  <c:v>88.759125000000026</c:v>
                </c:pt>
                <c:pt idx="4">
                  <c:v>96.068699999999993</c:v>
                </c:pt>
              </c:numCache>
            </c:numRef>
          </c:val>
        </c:ser>
        <c:ser>
          <c:idx val="1"/>
          <c:order val="1"/>
          <c:tx>
            <c:strRef>
              <c:f>Sheet2!$D$22</c:f>
              <c:strCache>
                <c:ptCount val="1"/>
                <c:pt idx="0">
                  <c:v>Gifts</c:v>
                </c:pt>
              </c:strCache>
            </c:strRef>
          </c:tx>
          <c:spPr>
            <a:solidFill>
              <a:schemeClr val="accent6"/>
            </a:solidFill>
          </c:spPr>
          <c:cat>
            <c:numLit>
              <c:formatCode>General</c:formatCode>
              <c:ptCount val="5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</c:numLit>
          </c:cat>
          <c:val>
            <c:numRef>
              <c:f>Sheet2!$D$23:$D$27</c:f>
              <c:numCache>
                <c:formatCode>General</c:formatCode>
                <c:ptCount val="5"/>
                <c:pt idx="0">
                  <c:v>56.000000000000007</c:v>
                </c:pt>
                <c:pt idx="1">
                  <c:v>68.400000000000006</c:v>
                </c:pt>
                <c:pt idx="2">
                  <c:v>78.75</c:v>
                </c:pt>
                <c:pt idx="3">
                  <c:v>97.75</c:v>
                </c:pt>
                <c:pt idx="4">
                  <c:v>115</c:v>
                </c:pt>
              </c:numCache>
            </c:numRef>
          </c:val>
        </c:ser>
        <c:shape val="box"/>
        <c:axId val="57673600"/>
        <c:axId val="57700736"/>
        <c:axId val="0"/>
      </c:bar3DChart>
      <c:catAx>
        <c:axId val="57673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00736"/>
        <c:crosses val="autoZero"/>
        <c:auto val="1"/>
        <c:lblAlgn val="ctr"/>
        <c:lblOffset val="100"/>
      </c:catAx>
      <c:valAx>
        <c:axId val="57700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Revenue Per Year </a:t>
                </a:r>
                <a:r>
                  <a:rPr lang="en-US" sz="2000" dirty="0" smtClean="0"/>
                  <a:t>($MM)</a:t>
                </a:r>
                <a:endParaRPr lang="en-US" sz="2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673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1"/>
  <c:chart>
    <c:autoTitleDeleted val="1"/>
    <c:plotArea>
      <c:layout/>
      <c:pieChart>
        <c:varyColors val="1"/>
        <c:ser>
          <c:idx val="0"/>
          <c:order val="0"/>
          <c:tx>
            <c:strRef>
              <c:f>sizing!$B$1</c:f>
              <c:strCache>
                <c:ptCount val="1"/>
                <c:pt idx="0">
                  <c:v>Segment Sizing</c:v>
                </c:pt>
              </c:strCache>
            </c:strRef>
          </c:tx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</c:dLbls>
          <c:cat>
            <c:strRef>
              <c:f>sizing!$A$2:$A$5</c:f>
              <c:strCache>
                <c:ptCount val="4"/>
                <c:pt idx="0">
                  <c:v>Community Carol</c:v>
                </c:pt>
                <c:pt idx="1">
                  <c:v>Connector Connie</c:v>
                </c:pt>
                <c:pt idx="2">
                  <c:v>Creative Kate</c:v>
                </c:pt>
                <c:pt idx="3">
                  <c:v>Safety Susan</c:v>
                </c:pt>
              </c:strCache>
            </c:strRef>
          </c:cat>
          <c:val>
            <c:numRef>
              <c:f>sizing!$B$2:$B$5</c:f>
              <c:numCache>
                <c:formatCode>0%</c:formatCode>
                <c:ptCount val="4"/>
                <c:pt idx="0">
                  <c:v>0.32</c:v>
                </c:pt>
                <c:pt idx="1">
                  <c:v>0.33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1325-3C67-4229-B73E-78DF69E5D6C4}" type="datetimeFigureOut">
              <a:rPr lang="en-US" smtClean="0"/>
              <a:pPr/>
              <a:t>3/25/2009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828-5BCA-4326-A087-2D72EB552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14A6-BFA3-4761-9102-C9D3D748B253}" type="datetimeFigureOut">
              <a:rPr lang="en-US" smtClean="0"/>
              <a:pPr/>
              <a:t>3/25/2009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11186-1E68-4A49-B483-8F48F290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2EDCA-A839-4B15-87B3-4C9EA2FA0150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D086C6-B31D-4BA8-9DFA-3447B51CAAC8}" type="slidenum">
              <a:rPr lang="en-US" sz="1200">
                <a:latin typeface="Calibri" pitchFamily="34" charset="0"/>
              </a:rPr>
              <a:pPr algn="r"/>
              <a:t>93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16% of users</a:t>
            </a:r>
            <a:r>
              <a:rPr lang="en-US" baseline="0" dirty="0" smtClean="0"/>
              <a:t> create gifts, we forecast that number to grow to 25% of users by year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2EDCA-A839-4B15-87B3-4C9EA2FA0150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1186-1E68-4A49-B483-8F48F2906486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C904174-0EB8-4E00-A45C-5D76DF7453C8}" type="slidenum">
              <a:rPr lang="en-US" sz="1200">
                <a:latin typeface="Calibri" pitchFamily="-123" charset="0"/>
              </a:rPr>
              <a:pPr algn="r"/>
              <a:t>31</a:t>
            </a:fld>
            <a:endParaRPr lang="en-US" sz="1200">
              <a:latin typeface="Calibri" pitchFamily="-123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4C730-0539-4AF7-B327-14F40ADC0BD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281940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219200"/>
            <a:ext cx="8659368" cy="5334000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219200"/>
            <a:ext cx="8659368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65900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[</a:t>
            </a:r>
            <a:r>
              <a:rPr lang="en-US" sz="1400" b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strategy]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</a:t>
            </a:r>
            <a:r>
              <a:rPr lang="en-US" sz="16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website          </a:t>
            </a:r>
            <a:r>
              <a:rPr lang="en-US" sz="16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</a:t>
            </a:r>
            <a:r>
              <a:rPr lang="en-US" sz="1200" b="0" kern="1200" dirty="0" err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imc</a:t>
            </a:r>
            <a:endParaRPr lang="en-US" sz="1200" b="0" kern="12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219200"/>
            <a:ext cx="8659368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572250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strategy           </a:t>
            </a:r>
            <a:r>
              <a:rPr lang="en-US" sz="16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[</a:t>
            </a:r>
            <a:r>
              <a:rPr lang="en-US" sz="1400" b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website]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</a:t>
            </a:r>
            <a:r>
              <a:rPr lang="en-US" sz="16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</a:t>
            </a:r>
            <a:r>
              <a:rPr lang="en-US" sz="1200" b="0" kern="1200" dirty="0" err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imc</a:t>
            </a:r>
            <a:endParaRPr lang="en-US" sz="1200" b="0" kern="12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219200"/>
            <a:ext cx="8659368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574466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strategy           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website          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|</a:t>
            </a:r>
            <a:r>
              <a:rPr lang="en-US" sz="1200" b="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          </a:t>
            </a:r>
            <a:r>
              <a:rPr lang="en-US" sz="1400" b="1" kern="12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[</a:t>
            </a:r>
            <a:r>
              <a:rPr lang="en-US" sz="1400" b="1" kern="1200" dirty="0" err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imc</a:t>
            </a:r>
            <a:r>
              <a:rPr lang="en-US" sz="1400" b="1" kern="12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]</a:t>
            </a:r>
            <a:endParaRPr lang="en-US" sz="1200" b="1" kern="12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219200"/>
            <a:ext cx="8659368" cy="5334000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74466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12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  <a:ea typeface="+mn-ea"/>
                <a:cs typeface="+mn-cs"/>
              </a:rPr>
              <a:t>[takeaways]</a:t>
            </a:r>
            <a:endParaRPr lang="en-US" sz="1200" b="1" kern="12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400"/>
            <a:ext cx="899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44" y="1219200"/>
            <a:ext cx="4101084" cy="5334000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8972" y="1219200"/>
            <a:ext cx="4101084" cy="5334000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48E2-50D9-4807-89E7-FB18EDBD1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103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11" action="ppaction://hlinksldjump"/>
          </p:cNvPr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05800" y="6629400"/>
            <a:ext cx="838200" cy="228600"/>
          </a:xfrm>
          <a:prstGeom prst="rect">
            <a:avLst/>
          </a:prstGeom>
          <a:noFill/>
        </p:spPr>
        <p:txBody>
          <a:bodyPr vert="horz" lIns="45720" tIns="45720" rIns="45720" bIns="45720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49D115-AA2A-4724-9407-44ECD14A3A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16" y="1219200"/>
            <a:ext cx="8659368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29400"/>
            <a:ext cx="419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l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University of Pennsylvania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54" r:id="rId8"/>
    <p:sldLayoutId id="21474836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 2" pitchFamily="18" charset="2"/>
        <a:buChar char="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509588" indent="-2667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90000"/>
        <a:buFont typeface="Wingdings 2" pitchFamily="18" charset="2"/>
        <a:buChar char="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796925" indent="-287338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90000"/>
        <a:buFont typeface="Arial" pitchFamily="34" charset="0"/>
        <a:buChar char="–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027113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SzPct val="85000"/>
        <a:buFont typeface="Wingdings 2" pitchFamily="18" charset="2"/>
        <a:buChar char="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131445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13" Type="http://schemas.openxmlformats.org/officeDocument/2006/relationships/slide" Target="slide111.xml"/><Relationship Id="rId3" Type="http://schemas.openxmlformats.org/officeDocument/2006/relationships/slide" Target="slide39.xml"/><Relationship Id="rId7" Type="http://schemas.openxmlformats.org/officeDocument/2006/relationships/slide" Target="slide105.xml"/><Relationship Id="rId12" Type="http://schemas.openxmlformats.org/officeDocument/2006/relationships/slide" Target="slide1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4.xml"/><Relationship Id="rId11" Type="http://schemas.openxmlformats.org/officeDocument/2006/relationships/slide" Target="slide109.xml"/><Relationship Id="rId5" Type="http://schemas.openxmlformats.org/officeDocument/2006/relationships/slide" Target="slide94.xml"/><Relationship Id="rId10" Type="http://schemas.openxmlformats.org/officeDocument/2006/relationships/slide" Target="slide108.xml"/><Relationship Id="rId4" Type="http://schemas.openxmlformats.org/officeDocument/2006/relationships/slide" Target="slide62.xml"/><Relationship Id="rId9" Type="http://schemas.openxmlformats.org/officeDocument/2006/relationships/slide" Target="slide107.xml"/><Relationship Id="rId14" Type="http://schemas.openxmlformats.org/officeDocument/2006/relationships/slide" Target="slide1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830050"/>
            <a:ext cx="7772400" cy="1446550"/>
          </a:xfrm>
          <a:noFill/>
        </p:spPr>
        <p:txBody>
          <a:bodyPr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Kodak Gallery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5257800"/>
            <a:ext cx="7543800" cy="461665"/>
          </a:xfrm>
        </p:spPr>
        <p:txBody>
          <a:bodyPr>
            <a:spAutoFit/>
          </a:bodyPr>
          <a:lstStyle/>
          <a:p>
            <a:r>
              <a:rPr lang="en-US" sz="2400" dirty="0" smtClean="0"/>
              <a:t>Sherry </a:t>
            </a:r>
            <a:r>
              <a:rPr lang="en-US" sz="2400" dirty="0" err="1" smtClean="0"/>
              <a:t>Bai</a:t>
            </a:r>
            <a:r>
              <a:rPr lang="en-US" sz="2400" dirty="0" smtClean="0"/>
              <a:t>, Michelle Jacobs, Melissa Lamb, Adela </a:t>
            </a:r>
            <a:r>
              <a:rPr lang="en-US" sz="2400" dirty="0" err="1" smtClean="0"/>
              <a:t>Mou</a:t>
            </a:r>
            <a:endParaRPr lang="en-US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133600" y="5702808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orbel" pitchFamily="34" charset="0"/>
              </a:rPr>
              <a:t>U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niversity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of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  <a:latin typeface="Corbel" pitchFamily="34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ennsylvania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467600" y="152400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8244840" y="152400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 flipH="1">
            <a:off x="373381" y="3284219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 flipH="1">
            <a:off x="1150621" y="3284219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4953000"/>
            <a:ext cx="457200" cy="64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5400" y="4953000"/>
            <a:ext cx="6400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8578596" y="6280404"/>
            <a:ext cx="457200" cy="64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8578596" y="6280404"/>
            <a:ext cx="6400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1066800" y="2811959"/>
            <a:ext cx="7772400" cy="7694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the next generation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Situational Analysis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4098" y="1295400"/>
          <a:ext cx="8567670" cy="487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023102"/>
                <a:gridCol w="41148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Internal</a:t>
                      </a:r>
                      <a:endParaRPr lang="en-US" sz="16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External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Positive</a:t>
                      </a:r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Strengths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Industry</a:t>
                      </a: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expertise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Existing client base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Brand equity and brand heritage</a:t>
                      </a:r>
                      <a:endParaRPr lang="en-US" sz="2000" b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Opportunities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Geographic separation of families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Tech-savvy mothers &amp;</a:t>
                      </a:r>
                      <a:r>
                        <a:rPr lang="en-US" sz="20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grandparents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Underserved grandparent demographic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06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Negative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Weaknesses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Weak associations to digital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Underdeveloped website interface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Broad targeting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Threats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Rapidly changing technological environment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Increased competition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Popularity of social networks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Concerns and Solutions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330" y="1481354"/>
          <a:ext cx="8229470" cy="4690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735"/>
                <a:gridCol w="4114735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Concerns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Our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Solutions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Who should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 target and how should the next generation of the Kodak Gallery be positioned?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Moms will serve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as gatekeepers to other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generations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The Virtual Home will provide them with emotional benefits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What features, services, and capabilities must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Gallery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offer in order to maintain market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leadership and stay relevant with changing consumer trends?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Enable emotional, not just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functional,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over a digital platform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can we monetize Gallery users? 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Integrate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purchase opportunities that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support the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value proposition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should we launch the next generation of Kodak Gallery?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Expose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potential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users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Capture trial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Develop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rowth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Concerns and Solutions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330" y="1481354"/>
          <a:ext cx="8229470" cy="4690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735"/>
                <a:gridCol w="4114735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Kodak’s Concerns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Our Solutions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Who should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 target and how should the next generation of the Kodak Gallery be positioned?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Moms will serve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as gatekeepers to other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generations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The Virtual Home will provide them with emotional benefits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What features, services, and capabilities must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Gallery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offer in order to maintain market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leadership and stay relevant with changing consumer trends?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Enable emotional, not just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functional,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over a digital platform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can we monetize Gallery users? 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Integrate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purchase opportunities that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support the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value proposition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should we launch the next generation of Kodak Gallery?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Expose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potential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users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Capture trial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Develop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rowth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35583" y="2362201"/>
            <a:ext cx="7672836" cy="2133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Presentation Sections</a:t>
            </a:r>
          </a:p>
          <a:p>
            <a:pPr lvl="1"/>
            <a:r>
              <a:rPr lang="en-US" sz="2400" dirty="0" smtClean="0">
                <a:hlinkClick r:id="rId2" action="ppaction://hlinksldjump"/>
              </a:rPr>
              <a:t>Strategy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 action="ppaction://hlinksldjump"/>
              </a:rPr>
              <a:t>Website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 action="ppaction://hlinksldjump"/>
              </a:rPr>
              <a:t>IMC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 action="ppaction://hlinksldjump"/>
              </a:rPr>
              <a:t>Takeaways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/>
              <a:t>Other Concerns</a:t>
            </a:r>
            <a:endParaRPr lang="en-US" sz="2800" dirty="0" smtClean="0"/>
          </a:p>
          <a:p>
            <a:pPr lvl="1">
              <a:defRPr/>
            </a:pPr>
            <a:r>
              <a:rPr lang="en-US" sz="2000" dirty="0" smtClean="0">
                <a:hlinkClick r:id="rId6" action="ppaction://hlinksldjump"/>
              </a:rPr>
              <a:t>Alienation of current users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7" action="ppaction://hlinksldjump"/>
              </a:rPr>
              <a:t>Justification for emphasis on family connections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8" action="ppaction://hlinksldjump"/>
              </a:rPr>
              <a:t>Purchase motivation and revenue drivers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9" action="ppaction://hlinksldjump"/>
              </a:rPr>
              <a:t>Mobile phone </a:t>
            </a:r>
            <a:r>
              <a:rPr lang="en-US" sz="2000" dirty="0" smtClean="0">
                <a:hlinkClick r:id="rId9" action="ppaction://hlinksldjump"/>
              </a:rPr>
              <a:t>media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10" action="ppaction://hlinksldjump"/>
              </a:rPr>
              <a:t>Video upload </a:t>
            </a:r>
            <a:r>
              <a:rPr lang="en-US" sz="2000" dirty="0" smtClean="0">
                <a:hlinkClick r:id="rId10" action="ppaction://hlinksldjump"/>
              </a:rPr>
              <a:t>capabilities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11" action="ppaction://hlinksldjump"/>
              </a:rPr>
              <a:t>Differentiation from social networking </a:t>
            </a:r>
            <a:r>
              <a:rPr lang="en-US" sz="2000" dirty="0" smtClean="0">
                <a:hlinkClick r:id="rId11" action="ppaction://hlinksldjump"/>
              </a:rPr>
              <a:t>sites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12" action="ppaction://hlinksldjump"/>
              </a:rPr>
              <a:t>Risk mitigation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13" action="ppaction://hlinksldjump"/>
              </a:rPr>
              <a:t>Mothers as gatekeepers to younger generations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hlinkClick r:id="rId14" action="ppaction://hlinksldjump"/>
              </a:rPr>
              <a:t>Market segmentation </a:t>
            </a:r>
            <a:r>
              <a:rPr lang="en-US" sz="2000" dirty="0" smtClean="0">
                <a:hlinkClick r:id="rId14" action="ppaction://hlinksldjump"/>
              </a:rPr>
              <a:t>details</a:t>
            </a: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know we are not alienating the current users of Kodak Gallery through the repositioning?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Easier-to-use interface</a:t>
            </a:r>
          </a:p>
          <a:p>
            <a:r>
              <a:rPr lang="en-US" smtClean="0"/>
              <a:t>Core features retained on the site, plus new value-adding features</a:t>
            </a:r>
          </a:p>
          <a:p>
            <a:r>
              <a:rPr lang="en-US" smtClean="0"/>
              <a:t>High switching costs</a:t>
            </a:r>
          </a:p>
          <a:p>
            <a:r>
              <a:rPr lang="en-US" smtClean="0"/>
              <a:t>Brings Kodak up to speed/leap ahead of the pack of standard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the repositioning place such heavy emphasis on a family website experience?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Less competition</a:t>
            </a:r>
          </a:p>
          <a:p>
            <a:pPr lvl="1"/>
            <a:r>
              <a:rPr lang="en-US" smtClean="0"/>
              <a:t>Current competitors are small and extremely niche-oriented</a:t>
            </a:r>
          </a:p>
          <a:p>
            <a:r>
              <a:rPr lang="en-US" smtClean="0"/>
              <a:t>Natural defense against new entrants and changing technologies</a:t>
            </a:r>
          </a:p>
          <a:p>
            <a:pPr lvl="1"/>
            <a:r>
              <a:rPr lang="en-US" smtClean="0"/>
              <a:t>Need for connections are eternal and unchanging despite technological advancement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expect to motivate purchases and drive overall revenue?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Gift recommendations that cater to family occasions, allowing more purchases </a:t>
            </a:r>
          </a:p>
          <a:p>
            <a:r>
              <a:rPr lang="en-US" smtClean="0"/>
              <a:t>Easy, streamlined gifting process</a:t>
            </a:r>
          </a:p>
          <a:p>
            <a:pPr lvl="1"/>
            <a:r>
              <a:rPr lang="en-US" smtClean="0"/>
              <a:t>Favorite, Edit, Print, Create</a:t>
            </a:r>
          </a:p>
          <a:p>
            <a:r>
              <a:rPr lang="en-US" smtClean="0"/>
              <a:t>Reminders to return to the site in order to purchase gifts and prints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address mobile phone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phone technology is still not capable to produce high-quality photos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ourKodak</a:t>
            </a:r>
            <a:r>
              <a:rPr lang="en-US" dirty="0" smtClean="0"/>
              <a:t> Strategy:</a:t>
            </a:r>
          </a:p>
          <a:p>
            <a:pPr lvl="1"/>
            <a:r>
              <a:rPr lang="en-US" dirty="0" smtClean="0"/>
              <a:t>Developing Mobile tactics for current users</a:t>
            </a:r>
          </a:p>
          <a:p>
            <a:pPr lvl="1"/>
            <a:r>
              <a:rPr lang="en-US" dirty="0" smtClean="0"/>
              <a:t>Create tutorials to introduce mobile photo sharing </a:t>
            </a:r>
          </a:p>
          <a:p>
            <a:pPr lvl="1"/>
            <a:r>
              <a:rPr lang="en-US" dirty="0" smtClean="0"/>
              <a:t>When the technology is ready, the moms are ready, Kodak well poised to take leadership position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address video uploads?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Videos are hard to monetize due to expenses associated with bandwidth and storage</a:t>
            </a:r>
          </a:p>
          <a:p>
            <a:pPr lvl="1"/>
            <a:r>
              <a:rPr lang="en-US" smtClean="0"/>
              <a:t>Directly charging people for storage goes against Kodak’s emotional ties to the consumers</a:t>
            </a:r>
          </a:p>
          <a:p>
            <a:pPr lvl="1"/>
            <a:r>
              <a:rPr lang="en-US" smtClean="0"/>
              <a:t>Therefore, current strategy does not emphasize video uploading</a:t>
            </a:r>
          </a:p>
          <a:p>
            <a:r>
              <a:rPr lang="en-US" smtClean="0"/>
              <a:t>If profitability increases in the future, this could be a potential opportunity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different from social networking websites such as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ourKodak</a:t>
            </a:r>
            <a:r>
              <a:rPr lang="en-US" dirty="0" smtClean="0"/>
              <a:t> focuses on smaller, more intimate networks fostering emotions and connections associated with loved ones rather than casual friends and acquaintances</a:t>
            </a:r>
          </a:p>
          <a:p>
            <a:pPr lvl="1"/>
            <a:r>
              <a:rPr lang="en-US" dirty="0" smtClean="0"/>
              <a:t>Since </a:t>
            </a:r>
            <a:r>
              <a:rPr lang="en-US" dirty="0" err="1" smtClean="0"/>
              <a:t>ourKodak</a:t>
            </a:r>
            <a:r>
              <a:rPr lang="en-US" dirty="0" smtClean="0"/>
              <a:t> is tailored towards a more concentrated market, they are able to offer more customized services</a:t>
            </a:r>
          </a:p>
          <a:p>
            <a:r>
              <a:rPr lang="en-US" dirty="0" smtClean="0"/>
              <a:t>Though parents can have </a:t>
            </a:r>
            <a:r>
              <a:rPr lang="en-US" dirty="0" err="1" smtClean="0"/>
              <a:t>Facebook</a:t>
            </a:r>
            <a:r>
              <a:rPr lang="en-US" dirty="0" smtClean="0"/>
              <a:t> profiles, teens are still hesitant to share their photos and allow parents to join their networks</a:t>
            </a:r>
          </a:p>
          <a:p>
            <a:r>
              <a:rPr lang="en-US" dirty="0" err="1" smtClean="0"/>
              <a:t>ourKodak</a:t>
            </a:r>
            <a:r>
              <a:rPr lang="en-US" dirty="0" smtClean="0"/>
              <a:t> gives users the opportunity to buy customized gifts for loved ones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109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Situational Analysis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4098" y="1295400"/>
          <a:ext cx="8567670" cy="487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023102"/>
                <a:gridCol w="41148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Internal</a:t>
                      </a:r>
                      <a:endParaRPr lang="en-US" sz="16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External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Positive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Strengths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Industry</a:t>
                      </a: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expertise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Existing client base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Brand equity and brand heritage</a:t>
                      </a:r>
                      <a:endParaRPr lang="en-US" sz="2000" b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Opportunities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Geographic separation of families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Tech-savvy mothers &amp;</a:t>
                      </a:r>
                      <a:r>
                        <a:rPr lang="en-US" sz="2000" b="0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grandparents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Underserved grandparent demographic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06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Negative</a:t>
                      </a:r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Weaknesses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Weak associations to digital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Underdeveloped website interface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Broad targeting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Threats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Rapidly changing technological environment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Increased competition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Popularity of social networks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</a:t>
            </a:r>
            <a:r>
              <a:rPr lang="en-US" dirty="0" smtClean="0"/>
              <a:t>Mitigation: Strategic Options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1" y="1404525"/>
          <a:ext cx="8534399" cy="484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122589"/>
                <a:gridCol w="2801710"/>
                <a:gridCol w="2514600"/>
              </a:tblGrid>
              <a:tr h="342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Validation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Option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1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Print &amp; Billboard Ads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$390,000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Brand perception and awareness survey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Add features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Divest from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ourKodak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Online Ads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(First wave)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$100,000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Click-through rate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Signup rate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Reduce second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wave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Add $250,000 more to induce trials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26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Online Ads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(Second wave)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$250,000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Prior user adoption rate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New user signups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Return to the original Kodak Gallery design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26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Referral System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&amp; Airport Kiosks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$140,000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Trial rate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Average order size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Eliminate print program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26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Print Program &amp;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Relationships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$120,000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Profitability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Additional campaigns</a:t>
                      </a:r>
                    </a:p>
                    <a:p>
                      <a:pPr marL="169863" indent="-169863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Divest from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ourKodak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mothers gatekeepers for their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Mothers exercise significant influences over the purchasing choices of their children</a:t>
            </a:r>
          </a:p>
          <a:p>
            <a:r>
              <a:rPr lang="en-US" sz="2400" dirty="0" smtClean="0"/>
              <a:t>For younger children, mothers are also gatekeepers to their entertainment </a:t>
            </a:r>
          </a:p>
          <a:p>
            <a:r>
              <a:rPr lang="en-US" sz="2400" dirty="0" smtClean="0"/>
              <a:t>Provide cues for purchasing decisions when children reach the correct life-stage</a:t>
            </a:r>
            <a:endParaRPr lang="en-US" sz="2400" dirty="0" smtClean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457200" y="3881755"/>
          <a:ext cx="82296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Statement</a:t>
                      </a:r>
                      <a:endParaRPr lang="en-US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% </a:t>
                      </a:r>
                      <a:r>
                        <a:rPr lang="en-US" sz="1600" b="1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Agreement</a:t>
                      </a:r>
                      <a:endParaRPr lang="en-US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The child is not allowed to go on the web without adult supervision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51.6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 rely on an Internet company’s parent control or kid portal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 use my own parental-control program to lock out certain sites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7.3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 Rules: I trust the child to choose wisely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7.4</a:t>
                      </a:r>
                      <a:endParaRPr lang="en-US" sz="1600" b="0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722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Mediamark</a:t>
            </a:r>
            <a:r>
              <a:rPr lang="en-US" sz="1400" dirty="0" smtClean="0"/>
              <a:t> Research Inc. “Mothers Active Gatekeepers of Internet, TV and Video Game Usage Among Children Ages 6-11”</a:t>
            </a:r>
          </a:p>
          <a:p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Segmentation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5000263"/>
          <a:ext cx="8686800" cy="1400537"/>
        </p:xfrm>
        <a:graphic>
          <a:graphicData uri="http://schemas.openxmlformats.org/drawingml/2006/table">
            <a:tbl>
              <a:tblPr/>
              <a:tblGrid>
                <a:gridCol w="1644032"/>
                <a:gridCol w="880346"/>
                <a:gridCol w="880346"/>
                <a:gridCol w="880346"/>
                <a:gridCol w="880346"/>
                <a:gridCol w="880346"/>
                <a:gridCol w="880346"/>
                <a:gridCol w="880346"/>
                <a:gridCol w="880346"/>
              </a:tblGrid>
              <a:tr h="518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Segment</a:t>
                      </a:r>
                    </a:p>
                  </a:txBody>
                  <a:tcPr marL="11028" marR="11028" marT="11028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Variety of Gifts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Ability to Share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Storage Capacity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Quality of Tools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Speed of Delivery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Quality of Prints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Low Cost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Active Community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Community Carol</a:t>
                      </a:r>
                    </a:p>
                  </a:txBody>
                  <a:tcPr marL="11028" marR="11028" marT="11028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1.31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3.34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2.64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2.47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2.82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3.63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2.9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1.28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Connector Connie</a:t>
                      </a:r>
                    </a:p>
                  </a:txBody>
                  <a:tcPr marL="11028" marR="11028" marT="11028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2.1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3.6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3.43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3.61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3.57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3.88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3.63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1.86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Creative Kate</a:t>
                      </a:r>
                    </a:p>
                  </a:txBody>
                  <a:tcPr marL="11028" marR="11028" marT="11028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1.22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1.53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1.61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2.86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3.42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3.8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3.44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1.25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Safety Susan</a:t>
                      </a:r>
                    </a:p>
                  </a:txBody>
                  <a:tcPr marL="11028" marR="11028" marT="11028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1.27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1.8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1.41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1.44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1.89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2.98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2.39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1.14</a:t>
                      </a:r>
                    </a:p>
                  </a:txBody>
                  <a:tcPr marL="11028" marR="11028" marT="11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638300" y="1194436"/>
          <a:ext cx="5867400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</a:t>
            </a:r>
            <a:r>
              <a:rPr lang="en-US" sz="4000" dirty="0" smtClean="0">
                <a:ea typeface="+mj-ea"/>
                <a:cs typeface="+mj-cs"/>
              </a:rPr>
              <a:t>esearch </a:t>
            </a:r>
            <a:r>
              <a:rPr lang="en-US" sz="4000" dirty="0" smtClean="0"/>
              <a:t>M</a:t>
            </a:r>
            <a:r>
              <a:rPr lang="en-US" sz="4000" dirty="0" smtClean="0">
                <a:ea typeface="+mj-ea"/>
                <a:cs typeface="+mj-cs"/>
              </a:rPr>
              <a:t>ethodology</a:t>
            </a:r>
            <a:endParaRPr lang="en-US" sz="4000" dirty="0"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7700" y="1600200"/>
          <a:ext cx="7848600" cy="382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82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Qualitative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Quantitative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Focus</a:t>
                      </a: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Groups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Usability Interviews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 Survey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Website</a:t>
                      </a:r>
                      <a:endParaRPr lang="en-US" sz="20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Survey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5780"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Teens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Grandparents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Moms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(2)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One-on-one website interface &amp; usability interviews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survey for segmentation data and habits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indent="-1698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marR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Follow-up website survey for site design and features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Research Methodology</a:t>
            </a:r>
            <a:endParaRPr lang="en-US" sz="3200" dirty="0"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7700" y="1600200"/>
          <a:ext cx="7848600" cy="382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82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Qualitative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Quantitative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Focus</a:t>
                      </a: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Groups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Usability Interviews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 Survey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Website</a:t>
                      </a:r>
                      <a:endParaRPr lang="en-US" sz="2000" b="0" kern="1200" baseline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Survey</a:t>
                      </a:r>
                      <a:endParaRPr lang="en-US" sz="2000" b="0" kern="12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5780"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Teens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Grandparents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Moms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(2)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baseline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One-on-one website interface &amp; usability interviews</a:t>
                      </a:r>
                      <a:endParaRPr lang="en-US" sz="1800" b="0" kern="12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survey for segmentation data and habits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indent="-1698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marR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Follow-up website survey for site design and features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Research Methodology</a:t>
            </a:r>
            <a:endParaRPr lang="en-US" sz="3200" dirty="0"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7700" y="1600200"/>
          <a:ext cx="7848600" cy="382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82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Qualitative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Quantitative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Focus</a:t>
                      </a: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Groups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Usability Interviews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 Survey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Website</a:t>
                      </a:r>
                      <a:endParaRPr lang="en-US" sz="20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Survey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5780"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Teens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Grandparents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Moms</a:t>
                      </a:r>
                      <a:r>
                        <a:rPr lang="en-US" sz="18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(2)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One-on-one website interface &amp; usability interviews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</a:t>
                      </a:r>
                      <a:r>
                        <a:rPr lang="en-US" sz="18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survey for segmentation data and habits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indent="-1698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marR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Follow-up website survey for site design and features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</a:t>
            </a:r>
            <a:r>
              <a:rPr lang="en-US" sz="4000" dirty="0" smtClean="0">
                <a:ea typeface="+mj-ea"/>
                <a:cs typeface="+mj-cs"/>
              </a:rPr>
              <a:t>esearch </a:t>
            </a:r>
            <a:r>
              <a:rPr lang="en-US" sz="4000" dirty="0" smtClean="0"/>
              <a:t>M</a:t>
            </a:r>
            <a:r>
              <a:rPr lang="en-US" sz="4000" dirty="0" smtClean="0">
                <a:ea typeface="+mj-ea"/>
                <a:cs typeface="+mj-cs"/>
              </a:rPr>
              <a:t>ethodology</a:t>
            </a:r>
            <a:endParaRPr lang="en-US" sz="4000" dirty="0"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7700" y="1600200"/>
          <a:ext cx="7848600" cy="382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82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Qualitative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Quantitative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Focus</a:t>
                      </a: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Groups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Usability Interviews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 Survey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Website</a:t>
                      </a:r>
                      <a:endParaRPr lang="en-US" sz="20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0" indent="0" algn="ctr">
                        <a:buSzPct val="90000"/>
                        <a:buFont typeface="Wingdings" pitchFamily="2" charset="2"/>
                        <a:buNone/>
                      </a:pPr>
                      <a:r>
                        <a:rPr lang="en-US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Survey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5780"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Teens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Grandparents</a:t>
                      </a:r>
                    </a:p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Moms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(2)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One-on-one website interface &amp; usability interviews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l">
                        <a:lnSpc>
                          <a:spcPct val="150000"/>
                        </a:lnSpc>
                        <a:buSzPct val="90000"/>
                        <a:buFont typeface="Wingdings" pitchFamily="2" charset="2"/>
                        <a:buNone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indent="-169863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Comprehensive</a:t>
                      </a: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survey for segmentation data and habits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indent="-1698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  <a:p>
                      <a:pPr marL="169863" marR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Follow-up website survey for site design and features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Roadmap – a look ahead</a:t>
            </a:r>
            <a:endParaRPr lang="en-US" sz="4000" dirty="0"/>
          </a:p>
        </p:txBody>
      </p:sp>
      <p:sp>
        <p:nvSpPr>
          <p:cNvPr id="36" name="Isosceles Triangle 35"/>
          <p:cNvSpPr/>
          <p:nvPr/>
        </p:nvSpPr>
        <p:spPr>
          <a:xfrm rot="3510977">
            <a:off x="-684246" y="-1631359"/>
            <a:ext cx="1019586" cy="1058246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2970074">
            <a:off x="-101908" y="-1022951"/>
            <a:ext cx="1019586" cy="106566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242137"/>
            <a:ext cx="3087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strategy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4853" y="308895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website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054" y="208966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imc</a:t>
            </a:r>
            <a:endParaRPr lang="en-US" sz="5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Choosing a Demographic</a:t>
            </a:r>
            <a:endParaRPr lang="en-US" sz="40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ph idx="1"/>
          </p:nvPr>
        </p:nvGraphicFramePr>
        <p:xfrm>
          <a:off x="962714" y="1307592"/>
          <a:ext cx="7218573" cy="5102352"/>
        </p:xfrm>
        <a:graphic>
          <a:graphicData uri="http://schemas.openxmlformats.org/drawingml/2006/table">
            <a:tbl>
              <a:tblPr/>
              <a:tblGrid>
                <a:gridCol w="447096"/>
                <a:gridCol w="2257159"/>
                <a:gridCol w="2257159"/>
                <a:gridCol w="2257159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Teens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Grandparents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Moms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Oversaturated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Underserved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Behavior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Social Networks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Active Online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E-mail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Open to Online Services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Perception</a:t>
                      </a:r>
                    </a:p>
                  </a:txBody>
                  <a:tcPr vert="vert27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Outdated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Category Exemplar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High Quality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vert="vert27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Rarely Print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Prefer Prints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Love Photo Gifts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Moms as Active Diffusers</a:t>
            </a:r>
            <a:endParaRPr lang="en-US" sz="4000" dirty="0"/>
          </a:p>
        </p:txBody>
      </p:sp>
      <p:pic>
        <p:nvPicPr>
          <p:cNvPr id="5" name="Picture 4" descr="f-pink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308" y="2895600"/>
            <a:ext cx="880740" cy="1755648"/>
          </a:xfrm>
          <a:prstGeom prst="rect">
            <a:avLst/>
          </a:prstGeom>
        </p:spPr>
      </p:pic>
      <p:pic>
        <p:nvPicPr>
          <p:cNvPr id="25" name="Picture 24" descr="gm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1308" y="1219200"/>
            <a:ext cx="596335" cy="1188720"/>
          </a:xfrm>
          <a:prstGeom prst="rect">
            <a:avLst/>
          </a:prstGeom>
        </p:spPr>
      </p:pic>
      <p:pic>
        <p:nvPicPr>
          <p:cNvPr id="26" name="Picture 25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0907" y="1219200"/>
            <a:ext cx="596334" cy="1188720"/>
          </a:xfrm>
          <a:prstGeom prst="rect">
            <a:avLst/>
          </a:prstGeom>
        </p:spPr>
      </p:pic>
      <p:pic>
        <p:nvPicPr>
          <p:cNvPr id="27" name="Picture 26" descr="boy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508" y="4191000"/>
            <a:ext cx="496946" cy="990600"/>
          </a:xfrm>
          <a:prstGeom prst="rect">
            <a:avLst/>
          </a:prstGeom>
        </p:spPr>
      </p:pic>
      <p:pic>
        <p:nvPicPr>
          <p:cNvPr id="29" name="Picture 28" descr="girl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454" y="4191000"/>
            <a:ext cx="496946" cy="9906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706758" y="3429000"/>
            <a:ext cx="838200" cy="6096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f-pin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908" y="2438400"/>
            <a:ext cx="688078" cy="1371600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 rot="18826694">
            <a:off x="5627510" y="2213912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0304777">
            <a:off x="6316399" y="2995211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2773306" flipV="1">
            <a:off x="5627510" y="4796488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295223" flipV="1">
            <a:off x="6316399" y="4015189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016508" y="5334000"/>
            <a:ext cx="1447800" cy="1045534"/>
            <a:chOff x="5715000" y="5181600"/>
            <a:chExt cx="1447800" cy="1045534"/>
          </a:xfrm>
        </p:grpSpPr>
        <p:pic>
          <p:nvPicPr>
            <p:cNvPr id="51" name="Picture 50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7508" y="5181600"/>
              <a:ext cx="420492" cy="838200"/>
            </a:xfrm>
            <a:prstGeom prst="rect">
              <a:avLst/>
            </a:prstGeom>
          </p:spPr>
        </p:pic>
        <p:pic>
          <p:nvPicPr>
            <p:cNvPr id="46" name="Picture 45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8908" y="5181600"/>
              <a:ext cx="420492" cy="838200"/>
            </a:xfrm>
            <a:prstGeom prst="rect">
              <a:avLst/>
            </a:prstGeom>
          </p:spPr>
        </p:pic>
        <p:pic>
          <p:nvPicPr>
            <p:cNvPr id="52" name="Picture 51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308" y="5181600"/>
              <a:ext cx="420492" cy="83820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5715000" y="5388934"/>
              <a:ext cx="144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532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46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f-pin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4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" name="Content Placeholder 8" descr="logo.jpg"/>
          <p:cNvPicPr>
            <a:picLocks noChangeAspect="1"/>
          </p:cNvPicPr>
          <p:nvPr/>
        </p:nvPicPr>
        <p:blipFill>
          <a:blip r:embed="rId9" cstate="print"/>
          <a:srcRect l="42187" t="12812" r="9375" b="36563"/>
          <a:stretch>
            <a:fillRect/>
          </a:stretch>
        </p:blipFill>
        <p:spPr>
          <a:xfrm>
            <a:off x="597725" y="3300350"/>
            <a:ext cx="2743200" cy="796412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" grpId="0" animBg="1"/>
      <p:bldP spid="67" grpId="0" animBg="1"/>
      <p:bldP spid="70" grpId="0" animBg="1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Benefits-Sought Segmentation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Actionable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Benefits-Sought Segmentation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Actionable </a:t>
            </a:r>
          </a:p>
          <a:p>
            <a:pPr lvl="1"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Demographic and Lifestyle Segmentation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Harder to develop differentiated offering 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Momfluential</a:t>
            </a:r>
            <a:r>
              <a:rPr lang="en-US" dirty="0" smtClean="0"/>
              <a:t>*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“Female, ages 25 - 54, with children under the age of 18 at home and an average household income of over $75,000.”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“Sophisticated web user, highly connected, owner of a digital camera and has broadband.”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*2008-2009 AMA Collegiate Case Competition: “Kodak Gallery: The Next Generation”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77626"/>
            <a:ext cx="5029200" cy="33563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32" y="2057400"/>
            <a:ext cx="3733800" cy="29929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ommunity car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75367"/>
            <a:ext cx="3777817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onn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86381"/>
            <a:ext cx="2712720" cy="40762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Roadmap – a look ahead</a:t>
            </a:r>
            <a:endParaRPr lang="en-US" sz="4000" dirty="0"/>
          </a:p>
        </p:txBody>
      </p:sp>
      <p:sp>
        <p:nvSpPr>
          <p:cNvPr id="36" name="Isosceles Triangle 35"/>
          <p:cNvSpPr/>
          <p:nvPr/>
        </p:nvSpPr>
        <p:spPr>
          <a:xfrm rot="3510977">
            <a:off x="-684246" y="-1631359"/>
            <a:ext cx="1019586" cy="1058246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2970074">
            <a:off x="-101908" y="-1022951"/>
            <a:ext cx="1019586" cy="106566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63724" y="3581400"/>
          <a:ext cx="377547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35"/>
                <a:gridCol w="3484441"/>
              </a:tblGrid>
              <a:tr h="18440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Target Market</a:t>
                      </a:r>
                    </a:p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Website Vision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4835124" y="4836225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4242137"/>
            <a:ext cx="3087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strategy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44853" y="308895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website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054" y="208966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imc</a:t>
            </a:r>
            <a:endParaRPr lang="en-US" sz="5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Segmentation &amp; Targeting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316" y="1295400"/>
          <a:ext cx="8659368" cy="45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84"/>
                <a:gridCol w="2053971"/>
                <a:gridCol w="2053971"/>
                <a:gridCol w="2053971"/>
                <a:gridCol w="2053971"/>
              </a:tblGrid>
              <a:tr h="44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1" charset="-128"/>
                        <a:cs typeface="Segoe UI" pitchFamily="34" charset="0"/>
                      </a:endParaRP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Safeguard Susan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Kate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Community Carol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Connector Connie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Size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15%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20%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32%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33%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Benefit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Security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Creative Outlet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Discussion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Emotional Connection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Profitability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No purchases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Photo Gifts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Accessibility</a:t>
                      </a:r>
                    </a:p>
                  </a:txBody>
                  <a:tcPr marL="89550" marR="89550" marT="44775" marB="44775" vert="vert270" anchor="ctr" horzOverflow="overflow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(Shoebox)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Offline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(Scrapbooking)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(Saturated)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egoe UI" pitchFamily="34" charset="0"/>
                        </a:rPr>
                        <a:t>(Underserved)</a:t>
                      </a:r>
                    </a:p>
                  </a:txBody>
                  <a:tcPr marL="89550" marR="89550" marT="44775" marB="4477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onn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86381"/>
            <a:ext cx="2712720" cy="40762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Vision – the Virtual Home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267200"/>
          </a:xfrm>
        </p:spPr>
        <p:txBody>
          <a:bodyPr anchor="ctr">
            <a:noAutofit/>
          </a:bodyPr>
          <a:lstStyle/>
          <a:p>
            <a:pPr algn="ctr">
              <a:buFont typeface="Arial" pitchFamily="-123" charset="0"/>
              <a:buNone/>
            </a:pPr>
            <a:r>
              <a:rPr lang="en-US" dirty="0" smtClean="0"/>
              <a:t>For moms who need to feel that their </a:t>
            </a:r>
            <a:r>
              <a:rPr lang="en-US" b="1" dirty="0" smtClean="0"/>
              <a:t>families</a:t>
            </a:r>
          </a:p>
          <a:p>
            <a:pPr algn="ctr">
              <a:buFont typeface="Arial" pitchFamily="-123" charset="0"/>
              <a:buNone/>
            </a:pPr>
            <a:r>
              <a:rPr lang="en-US" b="1" dirty="0" smtClean="0"/>
              <a:t>are connected</a:t>
            </a:r>
            <a:r>
              <a:rPr lang="en-US" dirty="0" smtClean="0"/>
              <a:t> at all times and across all places,</a:t>
            </a:r>
          </a:p>
          <a:p>
            <a:pPr algn="ctr">
              <a:buFont typeface="Arial" pitchFamily="-123" charset="0"/>
              <a:buNone/>
            </a:pPr>
            <a:r>
              <a:rPr lang="en-US" dirty="0" smtClean="0"/>
              <a:t>Kodak Gallery will be the family’s </a:t>
            </a:r>
            <a:r>
              <a:rPr lang="en-US" b="1" dirty="0" smtClean="0"/>
              <a:t>virtual home</a:t>
            </a:r>
            <a:r>
              <a:rPr lang="en-US" dirty="0" smtClean="0"/>
              <a:t>, </a:t>
            </a:r>
          </a:p>
          <a:p>
            <a:pPr algn="ctr">
              <a:buFont typeface="Arial" pitchFamily="-123" charset="0"/>
              <a:buNone/>
            </a:pPr>
            <a:r>
              <a:rPr lang="en-US" dirty="0" smtClean="0"/>
              <a:t>creating a way to </a:t>
            </a:r>
            <a:r>
              <a:rPr lang="en-US" b="1" dirty="0" smtClean="0"/>
              <a:t>share and relive </a:t>
            </a:r>
            <a:r>
              <a:rPr lang="en-US" dirty="0" smtClean="0"/>
              <a:t>their</a:t>
            </a:r>
            <a:r>
              <a:rPr lang="en-US" b="1" dirty="0" smtClean="0"/>
              <a:t> special</a:t>
            </a:r>
          </a:p>
          <a:p>
            <a:pPr algn="ctr">
              <a:buFont typeface="Arial" pitchFamily="-123" charset="0"/>
              <a:buNone/>
            </a:pPr>
            <a:r>
              <a:rPr lang="en-US" b="1" dirty="0" smtClean="0"/>
              <a:t>moments </a:t>
            </a:r>
            <a:r>
              <a:rPr lang="en-US" dirty="0" smtClean="0"/>
              <a:t>over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r>
              <a:rPr lang="en-US" b="1" dirty="0" smtClean="0"/>
              <a:t> digital platform.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the Virtual Home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685800" y="7696200"/>
            <a:ext cx="8659368" cy="5334000"/>
          </a:xfrm>
        </p:spPr>
        <p:txBody>
          <a:bodyPr/>
          <a:lstStyle/>
          <a:p>
            <a:r>
              <a:rPr lang="en-US" dirty="0" smtClean="0"/>
              <a:t>5 Pillars Are: Cultivating Connections, Translating Emotional Benefits Online, Streamlining the Process, Integrating Purchase Opportunities, Leveraging the Kodak Brand</a:t>
            </a:r>
          </a:p>
          <a:p>
            <a:r>
              <a:rPr lang="en-US" dirty="0" smtClean="0"/>
              <a:t>Need animation 1-by-1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981200"/>
          <a:ext cx="6096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Cultivating connections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Translating emotional 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Streamlining the process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Integrating purchasing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Leveraging the Kodak brand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2819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strategy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[website]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imc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11430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the next generation :: Kodak Gallery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389620" y="480822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389620" y="480822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Roadmap – a look ahead</a:t>
            </a:r>
            <a:endParaRPr lang="en-US" sz="4000" dirty="0"/>
          </a:p>
        </p:txBody>
      </p:sp>
      <p:sp>
        <p:nvSpPr>
          <p:cNvPr id="36" name="Isosceles Triangle 35"/>
          <p:cNvSpPr/>
          <p:nvPr/>
        </p:nvSpPr>
        <p:spPr>
          <a:xfrm rot="3510977">
            <a:off x="-684246" y="-1631359"/>
            <a:ext cx="1019586" cy="1058246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2970074">
            <a:off x="-101908" y="-1022951"/>
            <a:ext cx="1019586" cy="106566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63724" y="2514600"/>
          <a:ext cx="3775476" cy="269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35"/>
                <a:gridCol w="3484441"/>
              </a:tblGrid>
              <a:tr h="269367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  <a:p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Profitability &amp; Growth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4835124" y="3598225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4242137"/>
            <a:ext cx="3087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strategy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4853" y="308895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website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054" y="208966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imc</a:t>
            </a:r>
            <a:endParaRPr lang="en-US" sz="5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Presenting </a:t>
            </a:r>
            <a:r>
              <a:rPr lang="en-US" sz="3200" dirty="0" err="1" smtClean="0"/>
              <a:t>ourKodak</a:t>
            </a:r>
            <a:endParaRPr lang="en-US" dirty="0"/>
          </a:p>
        </p:txBody>
      </p:sp>
      <p:pic>
        <p:nvPicPr>
          <p:cNvPr id="10" name="Content Placeholder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2167468"/>
            <a:ext cx="9753600" cy="27093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200"/>
            <a:ext cx="9144000" cy="45862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5481934"/>
            <a:ext cx="3429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err="1" smtClean="0"/>
              <a:t>ourKodak</a:t>
            </a:r>
            <a:r>
              <a:rPr lang="en-US" sz="2000" dirty="0" smtClean="0"/>
              <a:t> Homepage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200"/>
            <a:ext cx="9144000" cy="4586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in2.jpg"/>
          <p:cNvPicPr>
            <a:picLocks noChangeAspect="1"/>
          </p:cNvPicPr>
          <p:nvPr/>
        </p:nvPicPr>
        <p:blipFill>
          <a:blip r:embed="rId2"/>
          <a:srcRect l="61666" t="13789" r="14167" b="29721"/>
          <a:stretch>
            <a:fillRect/>
          </a:stretch>
        </p:blipFill>
        <p:spPr>
          <a:xfrm>
            <a:off x="5638800" y="1752600"/>
            <a:ext cx="2209800" cy="2590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5481934"/>
            <a:ext cx="3429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err="1" smtClean="0"/>
              <a:t>ourKodak</a:t>
            </a:r>
            <a:r>
              <a:rPr lang="en-US" sz="2000" dirty="0" smtClean="0"/>
              <a:t> Homepage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200"/>
            <a:ext cx="9144000" cy="4586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5481934"/>
            <a:ext cx="3429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err="1" smtClean="0"/>
              <a:t>ourKodak</a:t>
            </a:r>
            <a:r>
              <a:rPr lang="en-US" sz="2000" dirty="0" smtClean="0"/>
              <a:t> Homepage</a:t>
            </a:r>
            <a:endParaRPr lang="en-US" sz="2000" dirty="0"/>
          </a:p>
        </p:txBody>
      </p:sp>
      <p:pic>
        <p:nvPicPr>
          <p:cNvPr id="7" name="Picture 6" descr="login2.jpg"/>
          <p:cNvPicPr>
            <a:picLocks noChangeAspect="1"/>
          </p:cNvPicPr>
          <p:nvPr/>
        </p:nvPicPr>
        <p:blipFill>
          <a:blip r:embed="rId2"/>
          <a:srcRect l="14167" t="17112" r="38333" b="29721"/>
          <a:stretch>
            <a:fillRect/>
          </a:stretch>
        </p:blipFill>
        <p:spPr>
          <a:xfrm>
            <a:off x="1295400" y="1905000"/>
            <a:ext cx="4343400" cy="2438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038600" y="3733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Networked Family Accounts</a:t>
            </a:r>
            <a:endParaRPr lang="en-US" sz="3200" dirty="0"/>
          </a:p>
        </p:txBody>
      </p:sp>
      <p:pic>
        <p:nvPicPr>
          <p:cNvPr id="7" name="Picture 6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590800"/>
            <a:ext cx="733950" cy="146304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047612" y="2209800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391400" y="367284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0" y="2590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30480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3733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Networked Family Accounts</a:t>
            </a:r>
            <a:endParaRPr lang="en-US" sz="3200" dirty="0"/>
          </a:p>
        </p:txBody>
      </p:sp>
      <p:pic>
        <p:nvPicPr>
          <p:cNvPr id="7" name="Picture 6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590800"/>
            <a:ext cx="733950" cy="1463040"/>
          </a:xfrm>
          <a:prstGeom prst="rect">
            <a:avLst/>
          </a:prstGeom>
        </p:spPr>
      </p:pic>
      <p:pic>
        <p:nvPicPr>
          <p:cNvPr id="8" name="Picture 7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905000"/>
            <a:ext cx="733951" cy="1463040"/>
          </a:xfrm>
          <a:prstGeom prst="rect">
            <a:avLst/>
          </a:prstGeom>
        </p:spPr>
      </p:pic>
      <p:pic>
        <p:nvPicPr>
          <p:cNvPr id="9" name="Picture 8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447800"/>
            <a:ext cx="733950" cy="1463040"/>
          </a:xfrm>
          <a:prstGeom prst="rect">
            <a:avLst/>
          </a:prstGeom>
        </p:spPr>
      </p:pic>
      <p:pic>
        <p:nvPicPr>
          <p:cNvPr id="14" name="Picture 13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2514600"/>
            <a:ext cx="733950" cy="146304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047612" y="2209800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3505200" y="2362200"/>
            <a:ext cx="5334000" cy="2133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124700" y="3238500"/>
            <a:ext cx="685800" cy="152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367284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0" y="2590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30480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3733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Networked Family Accounts</a:t>
            </a:r>
            <a:endParaRPr lang="en-US" sz="3200" dirty="0"/>
          </a:p>
        </p:txBody>
      </p:sp>
      <p:pic>
        <p:nvPicPr>
          <p:cNvPr id="7" name="Picture 6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590800"/>
            <a:ext cx="733950" cy="1463040"/>
          </a:xfrm>
          <a:prstGeom prst="rect">
            <a:avLst/>
          </a:prstGeom>
        </p:spPr>
      </p:pic>
      <p:pic>
        <p:nvPicPr>
          <p:cNvPr id="8" name="Picture 7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905000"/>
            <a:ext cx="733951" cy="1463040"/>
          </a:xfrm>
          <a:prstGeom prst="rect">
            <a:avLst/>
          </a:prstGeom>
        </p:spPr>
      </p:pic>
      <p:pic>
        <p:nvPicPr>
          <p:cNvPr id="9" name="Picture 8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447800"/>
            <a:ext cx="733950" cy="1463040"/>
          </a:xfrm>
          <a:prstGeom prst="rect">
            <a:avLst/>
          </a:prstGeom>
        </p:spPr>
      </p:pic>
      <p:pic>
        <p:nvPicPr>
          <p:cNvPr id="14" name="Picture 13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2514600"/>
            <a:ext cx="733950" cy="146304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553200" y="2819400"/>
            <a:ext cx="381000" cy="2286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53200" y="3352800"/>
            <a:ext cx="762000" cy="381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15200" y="4355068"/>
            <a:ext cx="125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Smiths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47612" y="2209800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Mary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876800" y="3810000"/>
            <a:ext cx="2362200" cy="76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64208" y="3292502"/>
            <a:ext cx="1005840" cy="460516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3505200" y="2362200"/>
            <a:ext cx="5334000" cy="2133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90600" y="3352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33600" y="35814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47800" y="4495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124700" y="3238500"/>
            <a:ext cx="685800" cy="152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367284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0" y="2590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30480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3733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Networked Family Accounts</a:t>
            </a:r>
            <a:endParaRPr lang="en-US" sz="3200" dirty="0"/>
          </a:p>
        </p:txBody>
      </p:sp>
      <p:pic>
        <p:nvPicPr>
          <p:cNvPr id="7" name="Picture 6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590800"/>
            <a:ext cx="733950" cy="1463040"/>
          </a:xfrm>
          <a:prstGeom prst="rect">
            <a:avLst/>
          </a:prstGeom>
        </p:spPr>
      </p:pic>
      <p:pic>
        <p:nvPicPr>
          <p:cNvPr id="8" name="Picture 7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905000"/>
            <a:ext cx="733951" cy="1463040"/>
          </a:xfrm>
          <a:prstGeom prst="rect">
            <a:avLst/>
          </a:prstGeom>
        </p:spPr>
      </p:pic>
      <p:pic>
        <p:nvPicPr>
          <p:cNvPr id="9" name="Picture 8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447800"/>
            <a:ext cx="733950" cy="1463040"/>
          </a:xfrm>
          <a:prstGeom prst="rect">
            <a:avLst/>
          </a:prstGeom>
        </p:spPr>
      </p:pic>
      <p:pic>
        <p:nvPicPr>
          <p:cNvPr id="12" name="Picture 11" descr="f-pink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352800"/>
            <a:ext cx="733950" cy="1463040"/>
          </a:xfrm>
          <a:prstGeom prst="rect">
            <a:avLst/>
          </a:prstGeom>
        </p:spPr>
      </p:pic>
      <p:pic>
        <p:nvPicPr>
          <p:cNvPr id="14" name="Picture 13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2514600"/>
            <a:ext cx="733950" cy="1463040"/>
          </a:xfrm>
          <a:prstGeom prst="rect">
            <a:avLst/>
          </a:prstGeom>
        </p:spPr>
      </p:pic>
      <p:pic>
        <p:nvPicPr>
          <p:cNvPr id="15" name="Picture 14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300" y="2209800"/>
            <a:ext cx="733951" cy="1463040"/>
          </a:xfrm>
          <a:prstGeom prst="rect">
            <a:avLst/>
          </a:prstGeom>
        </p:spPr>
      </p:pic>
      <p:pic>
        <p:nvPicPr>
          <p:cNvPr id="16" name="Picture 15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450" y="2423160"/>
            <a:ext cx="733950" cy="146304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4864208" y="3292502"/>
            <a:ext cx="1005840" cy="460516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53200" y="2819400"/>
            <a:ext cx="381000" cy="2286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53200" y="3352800"/>
            <a:ext cx="762000" cy="381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15200" y="4355068"/>
            <a:ext cx="125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Smiths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47612" y="2209800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Mary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876800" y="3810000"/>
            <a:ext cx="2362200" cy="76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4864208" y="3292502"/>
            <a:ext cx="1005840" cy="460516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876800" y="3810000"/>
            <a:ext cx="2362200" cy="76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71800" y="3733800"/>
            <a:ext cx="1066800" cy="76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270098" y="3978302"/>
            <a:ext cx="1752600" cy="6096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05200" y="2362200"/>
            <a:ext cx="5334000" cy="2133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800" y="2971800"/>
            <a:ext cx="5334000" cy="2133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1981200" y="4038600"/>
            <a:ext cx="609600" cy="3048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28800" y="3505200"/>
            <a:ext cx="304800" cy="152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219200" y="3962400"/>
            <a:ext cx="762000" cy="3048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90600" y="3352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33600" y="35814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47800" y="4495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7124700" y="3238500"/>
            <a:ext cx="685800" cy="152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367284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0" y="2590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30480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3733800"/>
            <a:ext cx="7620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Networked Family Accounts</a:t>
            </a:r>
            <a:endParaRPr lang="en-US" sz="3200" dirty="0"/>
          </a:p>
        </p:txBody>
      </p:sp>
      <p:pic>
        <p:nvPicPr>
          <p:cNvPr id="7" name="Picture 6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590800"/>
            <a:ext cx="733950" cy="1463040"/>
          </a:xfrm>
          <a:prstGeom prst="rect">
            <a:avLst/>
          </a:prstGeom>
        </p:spPr>
      </p:pic>
      <p:pic>
        <p:nvPicPr>
          <p:cNvPr id="8" name="Picture 7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905000"/>
            <a:ext cx="733951" cy="1463040"/>
          </a:xfrm>
          <a:prstGeom prst="rect">
            <a:avLst/>
          </a:prstGeom>
        </p:spPr>
      </p:pic>
      <p:pic>
        <p:nvPicPr>
          <p:cNvPr id="9" name="Picture 8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447800"/>
            <a:ext cx="733950" cy="1463040"/>
          </a:xfrm>
          <a:prstGeom prst="rect">
            <a:avLst/>
          </a:prstGeom>
        </p:spPr>
      </p:pic>
      <p:pic>
        <p:nvPicPr>
          <p:cNvPr id="12" name="Picture 11" descr="f-pink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352800"/>
            <a:ext cx="733950" cy="1463040"/>
          </a:xfrm>
          <a:prstGeom prst="rect">
            <a:avLst/>
          </a:prstGeom>
        </p:spPr>
      </p:pic>
      <p:pic>
        <p:nvPicPr>
          <p:cNvPr id="14" name="Picture 13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2514600"/>
            <a:ext cx="733950" cy="1463040"/>
          </a:xfrm>
          <a:prstGeom prst="rect">
            <a:avLst/>
          </a:prstGeom>
        </p:spPr>
      </p:pic>
      <p:pic>
        <p:nvPicPr>
          <p:cNvPr id="15" name="Picture 14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300" y="2209800"/>
            <a:ext cx="733951" cy="1463040"/>
          </a:xfrm>
          <a:prstGeom prst="rect">
            <a:avLst/>
          </a:prstGeom>
        </p:spPr>
      </p:pic>
      <p:pic>
        <p:nvPicPr>
          <p:cNvPr id="16" name="Picture 15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450" y="2423160"/>
            <a:ext cx="733950" cy="146304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553200" y="2819400"/>
            <a:ext cx="381000" cy="2286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53200" y="3352800"/>
            <a:ext cx="762000" cy="381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15200" y="4355068"/>
            <a:ext cx="125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Smiths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47612" y="2209800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4400" y="504086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Browns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24515"/>
            <a:ext cx="8476136" cy="6882515"/>
            <a:chOff x="381000" y="-24515"/>
            <a:chExt cx="8476136" cy="6882515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-24515"/>
              <a:ext cx="8475133" cy="671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9260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6651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002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410200"/>
            <a:ext cx="3810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User’s Personalized Homepage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Roadmap – a look ahead</a:t>
            </a:r>
            <a:endParaRPr lang="en-US" sz="4000" dirty="0"/>
          </a:p>
        </p:txBody>
      </p:sp>
      <p:sp>
        <p:nvSpPr>
          <p:cNvPr id="36" name="Isosceles Triangle 35"/>
          <p:cNvSpPr/>
          <p:nvPr/>
        </p:nvSpPr>
        <p:spPr>
          <a:xfrm rot="3510977">
            <a:off x="-684246" y="-1631359"/>
            <a:ext cx="1019586" cy="1058246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2970074">
            <a:off x="-101908" y="-1022951"/>
            <a:ext cx="1019586" cy="106566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63724" y="2209800"/>
          <a:ext cx="3775476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35"/>
                <a:gridCol w="3484441"/>
              </a:tblGrid>
              <a:tr h="990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Marketing Plan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4835124" y="251955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4242137"/>
            <a:ext cx="3087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strategy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4853" y="308895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website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054" y="2089666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imc</a:t>
            </a:r>
            <a:endParaRPr lang="en-US" sz="5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24515"/>
            <a:ext cx="8476136" cy="6882515"/>
            <a:chOff x="381000" y="-24515"/>
            <a:chExt cx="8476136" cy="6882515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-24515"/>
              <a:ext cx="8475133" cy="671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9260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6651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002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15285" t="10580" r="58641" b="45158"/>
          <a:stretch>
            <a:fillRect/>
          </a:stretch>
        </p:blipFill>
        <p:spPr bwMode="auto">
          <a:xfrm>
            <a:off x="1676400" y="6858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410200"/>
            <a:ext cx="3810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User’s Personalized Homepage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24515"/>
            <a:ext cx="8476136" cy="6882515"/>
            <a:chOff x="381000" y="-24515"/>
            <a:chExt cx="8476136" cy="6882515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-24515"/>
              <a:ext cx="8475133" cy="671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9260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66510" y="6553200"/>
              <a:ext cx="1190626" cy="304800"/>
            </a:xfrm>
            <a:prstGeom prst="rect">
              <a:avLst/>
            </a:prstGeom>
            <a:solidFill>
              <a:srgbClr val="22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002" y="6096000"/>
              <a:ext cx="449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42258" t="35548" r="14585" b="38348"/>
          <a:stretch>
            <a:fillRect/>
          </a:stretch>
        </p:blipFill>
        <p:spPr bwMode="auto">
          <a:xfrm>
            <a:off x="3962400" y="23622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410200"/>
            <a:ext cx="38100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User’s Personalized Homepage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3" y="-11290"/>
            <a:ext cx="8477564" cy="73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28194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Family Homepage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3" y="-11290"/>
            <a:ext cx="8477564" cy="73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4383" t="9511" r="58651" b="66578"/>
          <a:stretch>
            <a:fillRect/>
          </a:stretch>
        </p:blipFill>
        <p:spPr bwMode="auto">
          <a:xfrm>
            <a:off x="1600200" y="6858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562600"/>
            <a:ext cx="28194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Family Homepage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3" y="-11290"/>
            <a:ext cx="8477564" cy="73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l="41349" t="44860" r="13709" b="32269"/>
          <a:stretch>
            <a:fillRect/>
          </a:stretch>
        </p:blipFill>
        <p:spPr bwMode="auto">
          <a:xfrm>
            <a:off x="3886200" y="32766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562600"/>
            <a:ext cx="28194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Family Homepage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op.jpg"/>
          <p:cNvPicPr>
            <a:picLocks noChangeAspect="1"/>
          </p:cNvPicPr>
          <p:nvPr/>
        </p:nvPicPr>
        <p:blipFill>
          <a:blip r:embed="rId2"/>
          <a:srcRect t="4444" r="3496" b="4444"/>
          <a:stretch>
            <a:fillRect/>
          </a:stretch>
        </p:blipFill>
        <p:spPr>
          <a:xfrm>
            <a:off x="0" y="304800"/>
            <a:ext cx="8686800" cy="624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9220" y="5334000"/>
            <a:ext cx="277458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7150" y="5334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Write a Comment…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tag cop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4419600" y="4572000"/>
            <a:ext cx="335881" cy="381000"/>
          </a:xfrm>
          <a:prstGeom prst="rect">
            <a:avLst/>
          </a:prstGeom>
        </p:spPr>
      </p:pic>
      <p:pic>
        <p:nvPicPr>
          <p:cNvPr id="12" name="Picture 11" descr="curs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100000" contrast="-6000"/>
          </a:blip>
          <a:stretch>
            <a:fillRect/>
          </a:stretch>
        </p:blipFill>
        <p:spPr>
          <a:xfrm>
            <a:off x="5105400" y="4648200"/>
            <a:ext cx="126066" cy="228600"/>
          </a:xfrm>
          <a:prstGeom prst="rect">
            <a:avLst/>
          </a:prstGeom>
          <a:ln>
            <a:noFill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949222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5315" y="2971800"/>
            <a:ext cx="364489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motherki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579" y="1295400"/>
            <a:ext cx="5334000" cy="3801130"/>
          </a:xfrm>
          <a:prstGeom prst="rect">
            <a:avLst/>
          </a:prstGeom>
          <a:ln w="25400">
            <a:solidFill>
              <a:srgbClr val="21C1A9"/>
            </a:solidFill>
          </a:ln>
        </p:spPr>
      </p:pic>
      <p:grpSp>
        <p:nvGrpSpPr>
          <p:cNvPr id="2" name="Group 31"/>
          <p:cNvGrpSpPr/>
          <p:nvPr/>
        </p:nvGrpSpPr>
        <p:grpSpPr>
          <a:xfrm>
            <a:off x="2743200" y="2286000"/>
            <a:ext cx="1219200" cy="914400"/>
            <a:chOff x="4114800" y="1295400"/>
            <a:chExt cx="1219200" cy="914400"/>
          </a:xfrm>
        </p:grpSpPr>
        <p:sp>
          <p:nvSpPr>
            <p:cNvPr id="17" name="Half Frame 16"/>
            <p:cNvSpPr/>
            <p:nvPr/>
          </p:nvSpPr>
          <p:spPr>
            <a:xfrm>
              <a:off x="4114800" y="1295400"/>
              <a:ext cx="228600" cy="228600"/>
            </a:xfrm>
            <a:prstGeom prst="halfFrame">
              <a:avLst>
                <a:gd name="adj1" fmla="val 8333"/>
                <a:gd name="adj2" fmla="val 6771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4114800" y="1981200"/>
              <a:ext cx="228600" cy="228600"/>
            </a:xfrm>
            <a:prstGeom prst="halfFrame">
              <a:avLst>
                <a:gd name="adj1" fmla="val 8333"/>
                <a:gd name="adj2" fmla="val 6771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5105400" y="1295400"/>
              <a:ext cx="228600" cy="228600"/>
            </a:xfrm>
            <a:prstGeom prst="halfFrame">
              <a:avLst>
                <a:gd name="adj1" fmla="val 8333"/>
                <a:gd name="adj2" fmla="val 6771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5105400" y="1981200"/>
              <a:ext cx="228600" cy="228600"/>
            </a:xfrm>
            <a:prstGeom prst="halfFrame">
              <a:avLst>
                <a:gd name="adj1" fmla="val 8333"/>
                <a:gd name="adj2" fmla="val 6771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 descr="curs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100000" contrast="-6000"/>
          </a:blip>
          <a:stretch>
            <a:fillRect/>
          </a:stretch>
        </p:blipFill>
        <p:spPr>
          <a:xfrm>
            <a:off x="3200400" y="3048000"/>
            <a:ext cx="126066" cy="228600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971800" y="3429000"/>
            <a:ext cx="68580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Rounded LT Bold" pitchFamily="2" charset="0"/>
              </a:rPr>
              <a:t>Holly</a:t>
            </a:r>
            <a:endParaRPr lang="en-US" sz="1400" dirty="0">
              <a:solidFill>
                <a:srgbClr val="FFFFFF"/>
              </a:solidFill>
              <a:latin typeface="HelveticaRounded LT Bold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400" y="685800"/>
            <a:ext cx="7239000" cy="228600"/>
          </a:xfrm>
          <a:prstGeom prst="rect">
            <a:avLst/>
          </a:prstGeom>
          <a:solidFill>
            <a:srgbClr val="21C1A9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27939" y="640074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231775" algn="l"/>
              </a:tabLst>
            </a:pPr>
            <a:r>
              <a:rPr lang="en-US" sz="1400" dirty="0" smtClean="0">
                <a:solidFill>
                  <a:srgbClr val="E3DDC5"/>
                </a:solidFill>
                <a:latin typeface="HelveticaRounded LT Bold" pitchFamily="2" charset="0"/>
              </a:rPr>
              <a:t>Family Reunion Album</a:t>
            </a:r>
            <a:endParaRPr lang="en-US" sz="1400" dirty="0">
              <a:solidFill>
                <a:srgbClr val="E3DDC5"/>
              </a:solidFill>
              <a:latin typeface="HelveticaRounded LT Bold" pitchFamily="2" charset="0"/>
            </a:endParaRPr>
          </a:p>
        </p:txBody>
      </p:sp>
      <p:pic>
        <p:nvPicPr>
          <p:cNvPr id="26" name="Picture 25" descr="poop.jpg"/>
          <p:cNvPicPr>
            <a:picLocks noChangeAspect="1"/>
          </p:cNvPicPr>
          <p:nvPr/>
        </p:nvPicPr>
        <p:blipFill>
          <a:blip r:embed="rId8" cstate="print"/>
          <a:srcRect r="-41333" b="12845"/>
          <a:stretch>
            <a:fillRect/>
          </a:stretch>
        </p:blipFill>
        <p:spPr>
          <a:xfrm>
            <a:off x="1112038" y="685798"/>
            <a:ext cx="259561" cy="228601"/>
          </a:xfrm>
          <a:prstGeom prst="rect">
            <a:avLst/>
          </a:prstGeom>
        </p:spPr>
      </p:pic>
      <p:pic>
        <p:nvPicPr>
          <p:cNvPr id="27" name="Picture 26" descr="toolba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475" y="4731512"/>
            <a:ext cx="1752600" cy="37388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700466" y="5867400"/>
            <a:ext cx="1843333" cy="228599"/>
          </a:xfrm>
          <a:prstGeom prst="roundRect">
            <a:avLst/>
          </a:prstGeom>
          <a:solidFill>
            <a:schemeClr val="bg1">
              <a:lumMod val="65000"/>
              <a:alpha val="78000"/>
            </a:schemeClr>
          </a:solidFill>
          <a:ln w="9525">
            <a:solidFill>
              <a:schemeClr val="accent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micropho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406800">
            <a:off x="5759367" y="5842521"/>
            <a:ext cx="201051" cy="26678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769225" y="5867400"/>
            <a:ext cx="762000" cy="228600"/>
          </a:xfrm>
          <a:prstGeom prst="roundRect">
            <a:avLst/>
          </a:prstGeom>
          <a:solidFill>
            <a:schemeClr val="bg1">
              <a:lumMod val="65000"/>
              <a:alpha val="78000"/>
            </a:schemeClr>
          </a:solidFill>
          <a:ln w="9525">
            <a:solidFill>
              <a:schemeClr val="accent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69224" y="5856800"/>
            <a:ext cx="2868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 pitchFamily="34" charset="0"/>
              </a:rPr>
              <a:t>Comment      |             Leave a Voice Comment</a:t>
            </a:r>
            <a:endParaRPr lang="en-US" sz="1100" dirty="0">
              <a:latin typeface="Corbel" pitchFamily="34" charset="0"/>
            </a:endParaRPr>
          </a:p>
        </p:txBody>
      </p:sp>
      <p:pic>
        <p:nvPicPr>
          <p:cNvPr id="33" name="Picture 32" descr="speak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675" y="5414010"/>
            <a:ext cx="228600" cy="2438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14600" y="5334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 pitchFamily="34" charset="0"/>
              </a:rPr>
              <a:t>Listen to Album Story</a:t>
            </a:r>
            <a:endParaRPr lang="en-US" sz="1100" dirty="0">
              <a:latin typeface="Corbe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5495925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 pitchFamily="34" charset="0"/>
              </a:rPr>
              <a:t>Listen to Voice Comments</a:t>
            </a:r>
            <a:endParaRPr lang="en-US" sz="1100" dirty="0">
              <a:latin typeface="Corbel" pitchFamily="34" charset="0"/>
            </a:endParaRPr>
          </a:p>
        </p:txBody>
      </p:sp>
      <p:pic>
        <p:nvPicPr>
          <p:cNvPr id="38" name="Picture 37" descr="curs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100000" contrast="-6000"/>
          </a:blip>
          <a:stretch>
            <a:fillRect/>
          </a:stretch>
        </p:blipFill>
        <p:spPr>
          <a:xfrm>
            <a:off x="7467600" y="2743200"/>
            <a:ext cx="126066" cy="228600"/>
          </a:xfrm>
          <a:prstGeom prst="rect">
            <a:avLst/>
          </a:prstGeom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0" y="5862934"/>
            <a:ext cx="31242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Album Viewing Features</a:t>
            </a:r>
            <a:endParaRPr lang="en-US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0.29375 L 0.02969 -0.0277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694 C -0.02118 0.12731 -0.03455 0.24768 -0.06563 0.29444 C -0.0967 0.3412 -0.17361 0.28935 -0.1941 0.28796 C -0.21459 0.28657 -0.20139 0.28657 -0.1882 0.28657 " pathEditMode="relative" ptsTypes="aaaA">
                                      <p:cBhvr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3" y="-11290"/>
            <a:ext cx="8477564" cy="73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 l="42247" t="67731" r="14608" b="7318"/>
          <a:stretch>
            <a:fillRect/>
          </a:stretch>
        </p:blipFill>
        <p:spPr bwMode="auto">
          <a:xfrm>
            <a:off x="3962400" y="49530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562600"/>
            <a:ext cx="2819400" cy="46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Family Homepage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8458199" cy="741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1524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Print &amp; Create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458199" cy="7410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nt.jpg"/>
          <p:cNvPicPr>
            <a:picLocks noChangeAspect="1"/>
          </p:cNvPicPr>
          <p:nvPr/>
        </p:nvPicPr>
        <p:blipFill>
          <a:blip r:embed="rId2"/>
          <a:srcRect l="14414" t="33933" r="13514" b="41388"/>
          <a:stretch>
            <a:fillRect/>
          </a:stretch>
        </p:blipFill>
        <p:spPr>
          <a:xfrm>
            <a:off x="1600200" y="2514600"/>
            <a:ext cx="60960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1524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Print &amp; Create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458199" cy="7410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nt.jpg"/>
          <p:cNvPicPr>
            <a:picLocks noChangeAspect="1"/>
          </p:cNvPicPr>
          <p:nvPr/>
        </p:nvPicPr>
        <p:blipFill>
          <a:blip r:embed="rId2"/>
          <a:srcRect l="14414" t="59640" r="13514" b="7456"/>
          <a:stretch>
            <a:fillRect/>
          </a:stretch>
        </p:blipFill>
        <p:spPr>
          <a:xfrm>
            <a:off x="1600200" y="4419600"/>
            <a:ext cx="6096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1524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Print &amp; Create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2819400"/>
          </a:xfrm>
          <a:solidFill>
            <a:schemeClr val="bg1"/>
          </a:solidFill>
        </p:spPr>
        <p:txBody>
          <a:bodyPr/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[strategy]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website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imc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11430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the next generation :: Kodak Gallery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14300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14300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8389620" y="480822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8389620" y="480822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7400"/>
            <a:ext cx="36576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Active Diffusion of </a:t>
            </a:r>
            <a:r>
              <a:rPr lang="en-US" sz="4000" dirty="0" err="1" smtClean="0"/>
              <a:t>ourKodak</a:t>
            </a:r>
            <a:endParaRPr lang="en-US" sz="4000" dirty="0"/>
          </a:p>
        </p:txBody>
      </p:sp>
      <p:pic>
        <p:nvPicPr>
          <p:cNvPr id="5" name="Picture 4" descr="f-pin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308" y="2895600"/>
            <a:ext cx="880740" cy="1755648"/>
          </a:xfrm>
          <a:prstGeom prst="rect">
            <a:avLst/>
          </a:prstGeom>
        </p:spPr>
      </p:pic>
      <p:pic>
        <p:nvPicPr>
          <p:cNvPr id="25" name="Picture 24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1308" y="1219200"/>
            <a:ext cx="596335" cy="1188720"/>
          </a:xfrm>
          <a:prstGeom prst="rect">
            <a:avLst/>
          </a:prstGeom>
        </p:spPr>
      </p:pic>
      <p:pic>
        <p:nvPicPr>
          <p:cNvPr id="26" name="Picture 25" descr="gm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0907" y="1219200"/>
            <a:ext cx="596334" cy="1188720"/>
          </a:xfrm>
          <a:prstGeom prst="rect">
            <a:avLst/>
          </a:prstGeom>
        </p:spPr>
      </p:pic>
      <p:pic>
        <p:nvPicPr>
          <p:cNvPr id="27" name="Picture 26" descr="boy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508" y="4191000"/>
            <a:ext cx="496946" cy="990600"/>
          </a:xfrm>
          <a:prstGeom prst="rect">
            <a:avLst/>
          </a:prstGeom>
        </p:spPr>
      </p:pic>
      <p:pic>
        <p:nvPicPr>
          <p:cNvPr id="29" name="Picture 28" descr="girl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454" y="4191000"/>
            <a:ext cx="496946" cy="9906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706758" y="3429000"/>
            <a:ext cx="838200" cy="6096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f-pin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908" y="2438400"/>
            <a:ext cx="688078" cy="1371600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 rot="18826694">
            <a:off x="5627510" y="2213912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0304777">
            <a:off x="6316399" y="2995211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2773306" flipV="1">
            <a:off x="5627510" y="4796488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295223" flipV="1">
            <a:off x="6316399" y="4015189"/>
            <a:ext cx="628650" cy="457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1"/>
          <p:cNvGrpSpPr/>
          <p:nvPr/>
        </p:nvGrpSpPr>
        <p:grpSpPr>
          <a:xfrm>
            <a:off x="6016508" y="5334000"/>
            <a:ext cx="1447800" cy="1045534"/>
            <a:chOff x="5715000" y="5181600"/>
            <a:chExt cx="1447800" cy="1045534"/>
          </a:xfrm>
        </p:grpSpPr>
        <p:pic>
          <p:nvPicPr>
            <p:cNvPr id="51" name="Picture 50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7508" y="5181600"/>
              <a:ext cx="420492" cy="838200"/>
            </a:xfrm>
            <a:prstGeom prst="rect">
              <a:avLst/>
            </a:prstGeom>
          </p:spPr>
        </p:pic>
        <p:pic>
          <p:nvPicPr>
            <p:cNvPr id="46" name="Picture 45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8908" y="5181600"/>
              <a:ext cx="420492" cy="838200"/>
            </a:xfrm>
            <a:prstGeom prst="rect">
              <a:avLst/>
            </a:prstGeom>
          </p:spPr>
        </p:pic>
        <p:pic>
          <p:nvPicPr>
            <p:cNvPr id="52" name="Picture 51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308" y="5181600"/>
              <a:ext cx="420492" cy="83820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5715000" y="5388934"/>
              <a:ext cx="144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532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46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f-pin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7400" y="5334000"/>
              <a:ext cx="420492" cy="838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" grpId="0" animBg="1"/>
      <p:bldP spid="67" grpId="0" animBg="1"/>
      <p:bldP spid="70" grpId="0" animBg="1"/>
      <p:bldP spid="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Monetization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679765"/>
          <a:ext cx="77724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43"/>
                <a:gridCol w="5460357"/>
              </a:tblGrid>
              <a:tr h="86868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Bulletin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Board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Aggregate information with integrated purchase suggestions</a:t>
                      </a: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Family Moments Calendar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Inform users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of occasions and events to promote printing and gifting</a:t>
                      </a:r>
                      <a:endParaRPr lang="en-US" sz="2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Toolbar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Provide one-click purchase opportunities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when viewing photos</a:t>
                      </a:r>
                      <a:endParaRPr lang="en-US" sz="2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Favorites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Offer relevant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suggestions to increase gifting and purchases</a:t>
                      </a:r>
                      <a:endParaRPr lang="en-US" sz="2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E-mail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Reminders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Continuously bring users back to the site</a:t>
                      </a: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2819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strategy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website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[</a:t>
            </a:r>
            <a:r>
              <a:rPr lang="en-US" sz="8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imc</a:t>
            </a: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]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11430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the next generation :: Kodak Gallery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389620" y="480822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389620" y="480822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Messaging</a:t>
            </a:r>
            <a:endParaRPr lang="en-US" sz="4000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1808989"/>
          <a:ext cx="1828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Website Banner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Print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Buzz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Out-of-Home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Promotions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Contests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" name="Picture 38" descr="f-pink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2895600"/>
            <a:ext cx="733950" cy="1463040"/>
          </a:xfrm>
          <a:prstGeom prst="rect">
            <a:avLst/>
          </a:prstGeom>
        </p:spPr>
      </p:pic>
      <p:pic>
        <p:nvPicPr>
          <p:cNvPr id="40" name="Picture 39" descr="gm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950" y="2895600"/>
            <a:ext cx="733951" cy="1463040"/>
          </a:xfrm>
          <a:prstGeom prst="rect">
            <a:avLst/>
          </a:prstGeom>
        </p:spPr>
      </p:pic>
      <p:pic>
        <p:nvPicPr>
          <p:cNvPr id="41" name="Picture 40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0" y="2895600"/>
            <a:ext cx="733950" cy="1463040"/>
          </a:xfrm>
          <a:prstGeom prst="rect">
            <a:avLst/>
          </a:prstGeom>
        </p:spPr>
      </p:pic>
      <p:pic>
        <p:nvPicPr>
          <p:cNvPr id="42" name="Picture 41" descr="boy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5908" y="3318075"/>
            <a:ext cx="504592" cy="1005840"/>
          </a:xfrm>
          <a:prstGeom prst="rect">
            <a:avLst/>
          </a:prstGeom>
        </p:spPr>
      </p:pic>
      <p:pic>
        <p:nvPicPr>
          <p:cNvPr id="43" name="Picture 42" descr="girl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318075"/>
            <a:ext cx="504592" cy="1005840"/>
          </a:xfrm>
          <a:prstGeom prst="rect">
            <a:avLst/>
          </a:prstGeom>
        </p:spPr>
      </p:pic>
      <p:pic>
        <p:nvPicPr>
          <p:cNvPr id="44" name="Picture 43" descr="f-pink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050" y="2895600"/>
            <a:ext cx="733950" cy="14630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Messaging</a:t>
            </a:r>
            <a:endParaRPr lang="en-US" sz="4000" dirty="0"/>
          </a:p>
        </p:txBody>
      </p:sp>
      <p:pic>
        <p:nvPicPr>
          <p:cNvPr id="15" name="Picture 14" descr="f-pink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2895600"/>
            <a:ext cx="733950" cy="1463040"/>
          </a:xfrm>
          <a:prstGeom prst="rect">
            <a:avLst/>
          </a:prstGeom>
        </p:spPr>
      </p:pic>
      <p:pic>
        <p:nvPicPr>
          <p:cNvPr id="16" name="Picture 15" descr="gm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950" y="2895600"/>
            <a:ext cx="733951" cy="1463040"/>
          </a:xfrm>
          <a:prstGeom prst="rect">
            <a:avLst/>
          </a:prstGeom>
        </p:spPr>
      </p:pic>
      <p:pic>
        <p:nvPicPr>
          <p:cNvPr id="17" name="Picture 16" descr="gm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0" y="2895600"/>
            <a:ext cx="733950" cy="1463040"/>
          </a:xfrm>
          <a:prstGeom prst="rect">
            <a:avLst/>
          </a:prstGeom>
        </p:spPr>
      </p:pic>
      <p:pic>
        <p:nvPicPr>
          <p:cNvPr id="18" name="Picture 17" descr="boy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5908" y="3318075"/>
            <a:ext cx="504592" cy="1005840"/>
          </a:xfrm>
          <a:prstGeom prst="rect">
            <a:avLst/>
          </a:prstGeom>
        </p:spPr>
      </p:pic>
      <p:pic>
        <p:nvPicPr>
          <p:cNvPr id="19" name="Picture 18" descr="girl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318075"/>
            <a:ext cx="504592" cy="1005840"/>
          </a:xfrm>
          <a:prstGeom prst="rect">
            <a:avLst/>
          </a:prstGeom>
        </p:spPr>
      </p:pic>
      <p:pic>
        <p:nvPicPr>
          <p:cNvPr id="20" name="Picture 19" descr="f-pink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050" y="2895600"/>
            <a:ext cx="733950" cy="14630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04800" y="1808989"/>
          <a:ext cx="3810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Website Banner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lvl="0"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cs typeface="Tw Cen MT"/>
                        </a:rPr>
                        <a:t>Through</a:t>
                      </a:r>
                    </a:p>
                    <a:p>
                      <a:pPr lvl="0" algn="ctr"/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cs typeface="Tw Cen MT"/>
                        </a:rPr>
                        <a:t>ourKodak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cs typeface="Tw Cen MT"/>
                        </a:rPr>
                        <a:t>, families can use photos and technology to rekindle the feelings and emotions of home.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Print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Buzz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Out-of-Home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Ads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Promotions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Contests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209800" y="2328818"/>
            <a:ext cx="49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Garamond" pitchFamily="18" charset="0"/>
              </a:rPr>
              <a:t>“</a:t>
            </a:r>
            <a:endParaRPr lang="en-US" sz="54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4114800"/>
            <a:ext cx="49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Garamond" pitchFamily="18" charset="0"/>
              </a:rPr>
              <a:t>”</a:t>
            </a:r>
            <a:endParaRPr lang="en-US" sz="54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2772854" y="3230056"/>
            <a:ext cx="3618992" cy="89369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Three-Phase Plan</a:t>
            </a:r>
            <a:endParaRPr lang="en-US" sz="3600" dirty="0"/>
          </a:p>
        </p:txBody>
      </p:sp>
      <p:graphicFrame>
        <p:nvGraphicFramePr>
          <p:cNvPr id="25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09048"/>
          <a:ext cx="3490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Three-Phase Plan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09048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Create broad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awareness of new positioning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9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Three-Phase Plan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Induce trial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amongst mothers</a:t>
                      </a:r>
                      <a:endParaRPr lang="en-US" sz="32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8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Three-Phase Plan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Cultivate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relationship with all generations of the family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9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Three-Phase Plan</a:t>
            </a:r>
            <a:endParaRPr lang="en-US" sz="4000" dirty="0"/>
          </a:p>
        </p:txBody>
      </p:sp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8" cy="4876769"/>
          </a:xfrm>
          <a:prstGeom prst="rect">
            <a:avLst/>
          </a:prstGeom>
        </p:spPr>
      </p:pic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Cultivate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relationship with all generations of the family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Situational Analysis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4098" y="1295400"/>
          <a:ext cx="8567670" cy="487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023102"/>
                <a:gridCol w="41148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Internal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External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Positive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Strengths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Industry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expertise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Existing client base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Brand equity and brand heritage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Opportunities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Geographic separation of families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Tech-savvy mothers &amp;</a:t>
                      </a:r>
                      <a:r>
                        <a:rPr lang="en-US" sz="2000" b="0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grandparents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Underserved grandparent demographic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06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Negative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Weaknesses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Weak associations to digital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Underdeveloped website interface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Broad targeting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Threats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Rapidly changing technological environment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Increased competition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Popularity of social networks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Three-Phase Plan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Cultivate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relationship with all generations of the family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8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Expose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Create Broad Awareness of New Positioning</a:t>
            </a:r>
            <a:endParaRPr lang="en-US" dirty="0"/>
          </a:p>
        </p:txBody>
      </p:sp>
      <p:graphicFrame>
        <p:nvGraphicFramePr>
          <p:cNvPr id="25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09048"/>
          <a:ext cx="3490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" name="Picture 30" descr="a-lightgrey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5091" y="1524015"/>
            <a:ext cx="4894109" cy="4876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51770"/>
            <a:ext cx="34303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Reach</a:t>
            </a:r>
          </a:p>
          <a:p>
            <a:r>
              <a:rPr lang="en-US" sz="3200" dirty="0" smtClean="0"/>
              <a:t>Print Ads:</a:t>
            </a:r>
          </a:p>
          <a:p>
            <a:r>
              <a:rPr lang="en-US" sz="3200" dirty="0" smtClean="0"/>
              <a:t>3,803,217/week</a:t>
            </a:r>
          </a:p>
          <a:p>
            <a:r>
              <a:rPr lang="en-US" sz="3200" dirty="0" smtClean="0"/>
              <a:t>Online Banner Ads:</a:t>
            </a:r>
          </a:p>
          <a:p>
            <a:r>
              <a:rPr lang="en-US" sz="3200" dirty="0" smtClean="0"/>
              <a:t>4,100,000/month</a:t>
            </a:r>
          </a:p>
          <a:p>
            <a:r>
              <a:rPr lang="en-US" sz="3200" dirty="0" smtClean="0"/>
              <a:t>Out-of-Home:</a:t>
            </a:r>
          </a:p>
          <a:p>
            <a:r>
              <a:rPr lang="en-US" sz="3200" dirty="0" smtClean="0"/>
              <a:t>10,077,799/month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azine 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57861"/>
            <a:ext cx="10972800" cy="7373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2743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Print Advertisements</a:t>
            </a:r>
          </a:p>
          <a:p>
            <a:pPr algn="r"/>
            <a:r>
              <a:rPr lang="en-US" sz="2000" dirty="0" smtClean="0"/>
              <a:t>Page 1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azine 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57861"/>
            <a:ext cx="10972800" cy="7373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2743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Print Advertisements</a:t>
            </a:r>
          </a:p>
          <a:p>
            <a:pPr algn="r"/>
            <a:r>
              <a:rPr lang="en-US" sz="2000" dirty="0" smtClean="0"/>
              <a:t>Page 2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32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eb ad mocku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15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1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b ad mockup copy.jpg"/>
          <p:cNvPicPr>
            <a:picLocks noChangeAspect="1"/>
          </p:cNvPicPr>
          <p:nvPr/>
        </p:nvPicPr>
        <p:blipFill>
          <a:blip r:embed="rId2"/>
          <a:srcRect l="17708" r="13541" b="86667"/>
          <a:stretch>
            <a:fillRect/>
          </a:stretch>
        </p:blipFill>
        <p:spPr>
          <a:xfrm>
            <a:off x="2209800" y="0"/>
            <a:ext cx="5029200" cy="914400"/>
          </a:xfrm>
          <a:prstGeom prst="rect">
            <a:avLst/>
          </a:prstGeom>
        </p:spPr>
      </p:pic>
      <p:pic>
        <p:nvPicPr>
          <p:cNvPr id="6" name="Picture 5" descr="web ad mockup copy.jpg"/>
          <p:cNvPicPr>
            <a:picLocks noChangeAspect="1"/>
          </p:cNvPicPr>
          <p:nvPr/>
        </p:nvPicPr>
        <p:blipFill>
          <a:blip r:embed="rId2"/>
          <a:srcRect l="65625" t="28889" r="7292"/>
          <a:stretch>
            <a:fillRect/>
          </a:stretch>
        </p:blipFill>
        <p:spPr>
          <a:xfrm>
            <a:off x="5715000" y="1981200"/>
            <a:ext cx="19812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2743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Online Banner Advertisements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ckup-bill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8" y="-685800"/>
            <a:ext cx="8507544" cy="82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2743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dirty="0" smtClean="0"/>
              <a:t>Out-of-Home Advertisements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532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-4698"/>
            <a:ext cx="6553200" cy="6867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4343400"/>
            <a:ext cx="2743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E-Mail Campaign</a:t>
            </a:r>
          </a:p>
          <a:p>
            <a:r>
              <a:rPr lang="en-US" sz="2000" dirty="0" smtClean="0"/>
              <a:t>to Current Users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Capture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Induce Trial Among Mothers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Blog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Articles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create buzz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amongst online mothers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ourKodak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Print Discount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In-Store Promotion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monetize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users who print in-store only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Referral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System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Email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utilize gatekeeper status to reach other mothers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Airport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Photo Kiosks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reach 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mothers during free time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Capture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Induce Trial Among Mothers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Blog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Articles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create buzz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amongst online mothers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ourKodak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Print Discount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In-Store Promotion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monetize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users who print in-store only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Referral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System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Email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utilize gatekeeper status to reach other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Airport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Photo Kiosks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reach 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mothers during free time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ParentHac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591984"/>
            <a:ext cx="1905000" cy="18944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 descr="Blog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4598737" cy="12192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Capture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Induce Trial Among Mothers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Articles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create buzz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amongst online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ourKodak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Print Discount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In-Store Promotion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monetize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users who print in-store only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Referral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System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Email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utilize gatekeeper status to reach other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Airport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Photo Kiosks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reach 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mothers during free time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43400"/>
            <a:ext cx="1524000" cy="119865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Picture 11" descr="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67200"/>
            <a:ext cx="1603420" cy="1293668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Picture 12" descr="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648200"/>
            <a:ext cx="2535867" cy="6858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Situational Analysis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4098" y="1295400"/>
          <a:ext cx="8567670" cy="487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023102"/>
                <a:gridCol w="41148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Internal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External</a:t>
                      </a:r>
                      <a:endParaRPr lang="en-US" sz="16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Positive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Strengths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Industry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expertise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Existing client base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Brand equity and brand heritage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Opportunities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Geographic separation of families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Tech-savvy mothers &amp;</a:t>
                      </a:r>
                      <a:r>
                        <a:rPr lang="en-US" sz="20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grandparents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Underserved grandparent demographic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06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Negative</a:t>
                      </a:r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Weaknesses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Weak associations to digital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Underdeveloped website interface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Broad targeting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Threats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Rapidly changing technological environment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Increased competition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Popularity of social networks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Capture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Induce Trial Among Mothers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Articles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create buzz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amongst online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ourKodak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Print Discount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In-Store Promotion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monetize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users who print in-store only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Referral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System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Email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utilize gatekeeper status to reach other mothers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Airport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Photo Kiosks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reach 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mothers during free time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people_net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36899"/>
            <a:ext cx="3810000" cy="18288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Capture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Induce Trial Among Mothers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Articles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Blogs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create buzz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amongst online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ourKodak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Print Discount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In-Store Promotion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monetize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users who print in-store only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Referral</a:t>
                      </a:r>
                      <a:r>
                        <a:rPr lang="en-US" sz="18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System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Email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To utilize gatekeeper status to reach other mothers</a:t>
                      </a:r>
                      <a:endParaRPr lang="en-US" sz="18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Airport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 Photo Kiosks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Experiential Marketing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To reach 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</a:rPr>
                        <a:t>mothers during free time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6530" marR="96530" marT="48265" marB="4826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Another Kio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928878"/>
            <a:ext cx="2667000" cy="287172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Cultivate Relationship with Multiple Generations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Grandparent Tutorial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Induce grandparent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account creation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Facebook Easy Upload Tool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Streamline upload process for teenagers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Valentine’s Day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“Free Picture Message” Promotion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Partnership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Induce account creation within families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and connect ourKodak to mobile media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Intergenerational Photo Contest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Online Contest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arget all generations and support an intergenerational strategy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Cultivate Relationship with Multiple Generations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Grandparent Tutorial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Induce grandparent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account creation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 Easy Upload Tool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Streamline upload process for teenagers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Valentine’s Day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“Free Picture Message” Promotion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Partnership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account creation within families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and connect ourKodak to mobile media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Intergenerational Photo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Online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arget all generations and support an intergenerational strategy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uperStock_1439R-506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3108987"/>
            <a:ext cx="4029075" cy="268221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Cultivate Relationship with Multiple Generations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Grandparent Tutorial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grandparent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account creation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Facebook Easy Upload Tool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Streamline upload process for teenagers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Valentine’s Day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“Free Picture Message” Promotion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Partnership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account creation within families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and connect ourKodak to mobile media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Intergenerational Photo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Online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arget all generations and support an intergenerational strategy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77" y="4114800"/>
            <a:ext cx="4052046" cy="15240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Cultivate Relationship with Multiple Generations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Grandparent Tutorial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grandparent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account creation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 Easy Upload Tool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Streamline upload process for teenagers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Valentine’s Day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“Free Picture Message” Promotion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Partnership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Induce account creation within families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and connect ourKodak to mobile media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Intergenerational Photo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Online Contest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arget all generations and support an intergenerational strategy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Verizon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667000" cy="175341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Picture 11" descr="motrazr2_angle_atan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" y="1905000"/>
            <a:ext cx="1310640" cy="187234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Cultivate Relationship with Multiple Generations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74700"/>
          <a:ext cx="8534400" cy="456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Tactic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Medium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Objective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Grandparent Tutorial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grandparent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account creation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 Easy Upload Tool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Facebook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Streamline upload process for teenagers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Valentine’s Day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“Free Picture Message” Promotion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Partnership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AC0CC"/>
                          </a:solidFill>
                        </a:rPr>
                        <a:t>Induce account creation within families</a:t>
                      </a:r>
                      <a:r>
                        <a:rPr lang="en-US" baseline="0" dirty="0" smtClean="0">
                          <a:solidFill>
                            <a:srgbClr val="BAC0CC"/>
                          </a:solidFill>
                        </a:rPr>
                        <a:t> and connect ourKodak to mobile media</a:t>
                      </a:r>
                      <a:endParaRPr lang="en-US" dirty="0">
                        <a:solidFill>
                          <a:srgbClr val="BAC0C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Intergenerational Photo Contest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Online Contest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arget all generations and support an intergenerational strategy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29" y="2153324"/>
            <a:ext cx="3876743" cy="241867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Objectives</a:t>
            </a:r>
            <a:endParaRPr lang="en-US" sz="3600" dirty="0"/>
          </a:p>
        </p:txBody>
      </p:sp>
      <p:graphicFrame>
        <p:nvGraphicFramePr>
          <p:cNvPr id="25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09048"/>
          <a:ext cx="3490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Objectives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09048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Created broad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awareness of new positioning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9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Objectives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Attracted mothers with emotional benefits</a:t>
                      </a:r>
                      <a:endParaRPr lang="en-US" sz="32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8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Situational Analysis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4098" y="1295400"/>
          <a:ext cx="8567670" cy="487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"/>
                <a:gridCol w="4023102"/>
                <a:gridCol w="41148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Internal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External</a:t>
                      </a:r>
                      <a:endParaRPr lang="en-US" sz="16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Positive</a:t>
                      </a:r>
                      <a:endParaRPr lang="en-US" sz="1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Strengths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Industry</a:t>
                      </a: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expertise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Existing client base</a:t>
                      </a:r>
                    </a:p>
                    <a:p>
                      <a:pPr marL="166688" indent="-166688" algn="l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Brand equity and brand heritage</a:t>
                      </a:r>
                      <a:endParaRPr lang="en-US" sz="2000" b="0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Opportunities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Geographic separation of families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Tech-savvy mothers &amp;</a:t>
                      </a:r>
                      <a:r>
                        <a:rPr lang="en-US" sz="2000" b="0" kern="12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 grandparents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Underserved grandparent demographic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06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Negative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T="91440" marB="91440" vert="vert27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Weaknesses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Weak associations to digital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Underdeveloped website interface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Broad targeting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cs typeface="Segoe UI" pitchFamily="34" charset="0"/>
                        </a:rPr>
                        <a:t>Threats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Rapidly changing technological environment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Increased competition</a:t>
                      </a:r>
                    </a:p>
                    <a:p>
                      <a:pPr marL="166688" indent="-166688" algn="l" defTabSz="914400" rtl="0" eaLnBrk="1" latinLnBrk="0" hangingPunct="1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+mn-ea"/>
                          <a:cs typeface="Segoe UI" pitchFamily="34" charset="0"/>
                        </a:rPr>
                        <a:t>Popularity of social networks</a:t>
                      </a:r>
                    </a:p>
                  </a:txBody>
                  <a:tcPr marT="91440" marB="9144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IMC Objectives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9" y="1312232"/>
          <a:ext cx="34909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Expose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Capture</a:t>
                      </a:r>
                      <a:endParaRPr lang="en-US" sz="32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Leveraged mothers to enlarge user base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-light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91" y="1524015"/>
            <a:ext cx="4894108" cy="4876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Timeline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7663" y="1289900"/>
          <a:ext cx="8608213" cy="5157216"/>
        </p:xfrm>
        <a:graphic>
          <a:graphicData uri="http://schemas.openxmlformats.org/drawingml/2006/table">
            <a:tbl>
              <a:tblPr/>
              <a:tblGrid>
                <a:gridCol w="2463445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42976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IMC Tactic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Jun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Jul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Aug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Sep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Oct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Nov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Dec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Jan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Feb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Mar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Apr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May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“Welcome Home” Ads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“Away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from Home” B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illboards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Airport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Kiosks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Referral System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Retail Prints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Discount Code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Blog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Articles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Easy Upload App</a:t>
                      </a:r>
                      <a:endParaRPr lang="en-US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Valentine’s Day Promotion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Grandparent E-mail Tutorial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Intergenerational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Contest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Timeline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7663" y="1289900"/>
          <a:ext cx="8608213" cy="5157216"/>
        </p:xfrm>
        <a:graphic>
          <a:graphicData uri="http://schemas.openxmlformats.org/drawingml/2006/table">
            <a:tbl>
              <a:tblPr/>
              <a:tblGrid>
                <a:gridCol w="2463445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42976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Expose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Capture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Develop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IMC Tactic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Jun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Jul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Aug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Sep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Oct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Nov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Dec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Jan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Feb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Mar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Apr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May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“Welcome Home” Ads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“Away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from Home” B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illboards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Airport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Kiosks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Referral System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Retail Prints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Discount Code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Blog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Articles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Easy Upload App</a:t>
                      </a:r>
                      <a:endParaRPr lang="en-US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Valentine’s Day Promotion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Grandparent E-mail Tutorial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Intergenerational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Contest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IMC Budget</a:t>
            </a:r>
            <a:endParaRPr lang="en-US" sz="36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00200" y="1295400"/>
          <a:ext cx="5943600" cy="5120640"/>
        </p:xfrm>
        <a:graphic>
          <a:graphicData uri="http://schemas.openxmlformats.org/drawingml/2006/table">
            <a:tbl>
              <a:tblPr/>
              <a:tblGrid>
                <a:gridCol w="4457700"/>
                <a:gridCol w="14859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Tactics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Cost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Repositioning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Print Advertising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$244,600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Online Marketing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320,000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Out-of-Home </a:t>
                      </a:r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Communications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108,000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Inducing 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Trial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Airport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Kiosks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$100,500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Consumer Referral Program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100,000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Print Coupon Program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100,000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Cultivating Relationships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Valentine's Day </a:t>
                      </a:r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Picture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Messages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$2,800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latin typeface="+mj-lt"/>
                        </a:rPr>
                        <a:t>Facebook Application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15,000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Intergenerational Contest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980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TOTAL COST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$991,880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490850"/>
            <a:ext cx="7772400" cy="2819400"/>
          </a:xfrm>
          <a:solidFill>
            <a:schemeClr val="bg1"/>
          </a:solidFill>
        </p:spPr>
        <p:txBody>
          <a:bodyPr/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[takeaways]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11430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the next generation :: Kodak Gallery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389620" y="4808220"/>
            <a:ext cx="91440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389620" y="4808220"/>
            <a:ext cx="13716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Growth Opportunity</a:t>
            </a:r>
            <a:endParaRPr lang="en-US" sz="4000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8" y="1219200"/>
          <a:ext cx="86582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Website Profitability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2888" y="1219200"/>
          <a:ext cx="86582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Concerns and Solutions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330" y="1481354"/>
          <a:ext cx="8229470" cy="4690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735"/>
                <a:gridCol w="4114735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Kodak’s Concerns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Our Solutions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Who should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 target and how should the next generation of the Kodak Gallery be positioned?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Moms will serve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as gatekeepers to other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generations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The Virtual Home will provide them with emotional benefits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What features, services, and capabilities must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Gallery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offer in order to maintain market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leadership and stay relevant with changing consumer trends?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Enable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emotional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, not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just functional,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over a digital platform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can we monetize Gallery users? 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Integrate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purchase opportunities that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support the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value proposition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should we launch the next generation of Kodak Gallery?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Expose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potential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users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Capture trial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Develop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rowth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Concerns and Solutions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330" y="1481354"/>
          <a:ext cx="8229470" cy="4690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735"/>
                <a:gridCol w="4114735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Concerns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Our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Solutions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Who should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 target and how should the next generation of the Kodak Gallery be positioned?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Moms will serve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as gatekeepers to other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generations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The Virtual Home will provide them with emotional benefits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What features, services, and capabilities must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Gallery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offer in order to maintain market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leadership and stay relevant with changing consumer trends?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Enable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emotional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, not just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functional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over a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digital platform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can we monetize Gallery users? 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Integrate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purchase opportunities that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support the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value proposition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should we launch the next generation of Kodak Gallery?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Expose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potential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users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Capture trial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Develop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rowth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Concerns and Solutions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330" y="1481354"/>
          <a:ext cx="8229470" cy="4690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735"/>
                <a:gridCol w="4114735"/>
              </a:tblGrid>
              <a:tr h="44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Concerns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Our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Solutions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Who should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Kodak target and how should the next generation of the Kodak Gallery be positioned?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Moms will serve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as gatekeepers to other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generations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The Virtual Home will provide them with emotional benefits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What features, services, and capabilities must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Gallery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offer in order to maintain market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leadership and stay relevant with changing consumer trends?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Enable emotional, not just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functional,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connection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over a digital platform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can we monetize Gallery users? 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Integrate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purchase opportunities that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support the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value proposition</a:t>
                      </a: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How should we launch the next generation of Kodak Gallery?</a:t>
                      </a:r>
                    </a:p>
                  </a:txBody>
                  <a:tcPr marL="92801" marR="92801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Expose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potential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users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Capture trial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Develop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ＭＳ Ｐゴシック" pitchFamily="-109" charset="-128"/>
                        </a:rPr>
                        <a:t>rowth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2801" marR="928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115-AA2A-4724-9407-44ECD14A3A7C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macase09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7646</TotalTime>
  <Words>3890</Words>
  <Application>Microsoft Office PowerPoint</Application>
  <PresentationFormat>On-screen Show (4:3)</PresentationFormat>
  <Paragraphs>1355</Paragraphs>
  <Slides>112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Office Theme</vt:lpstr>
      <vt:lpstr>Kodak Gallery</vt:lpstr>
      <vt:lpstr>Roadmap – a look ahead</vt:lpstr>
      <vt:lpstr>Roadmap – a look ahead</vt:lpstr>
      <vt:lpstr>Roadmap – a look ahead</vt:lpstr>
      <vt:lpstr>Roadmap – a look ahead</vt:lpstr>
      <vt:lpstr>[strategy] website imc</vt:lpstr>
      <vt:lpstr>Situational Analysis</vt:lpstr>
      <vt:lpstr>Situational Analysis</vt:lpstr>
      <vt:lpstr>Situational Analysis</vt:lpstr>
      <vt:lpstr>Situational Analysis</vt:lpstr>
      <vt:lpstr>Situational Analysis</vt:lpstr>
      <vt:lpstr>Research Methodology</vt:lpstr>
      <vt:lpstr>Research Methodology</vt:lpstr>
      <vt:lpstr>Research Methodology</vt:lpstr>
      <vt:lpstr>Research Methodology</vt:lpstr>
      <vt:lpstr>Choosing a Demographic</vt:lpstr>
      <vt:lpstr>Choosing a Demographic</vt:lpstr>
      <vt:lpstr>Choosing a Demographic</vt:lpstr>
      <vt:lpstr>Choosing a Demographic</vt:lpstr>
      <vt:lpstr>Choosing a Demographic</vt:lpstr>
      <vt:lpstr>Choosing a Demographic</vt:lpstr>
      <vt:lpstr>Moms as Active Diffusers</vt:lpstr>
      <vt:lpstr>Segmentation</vt:lpstr>
      <vt:lpstr>Segmentation</vt:lpstr>
      <vt:lpstr>Segmentation &amp; Targeting</vt:lpstr>
      <vt:lpstr>Segmentation &amp; Targeting</vt:lpstr>
      <vt:lpstr>Segmentation &amp; Targeting</vt:lpstr>
      <vt:lpstr>Segmentation &amp; Targeting</vt:lpstr>
      <vt:lpstr>Segmentation &amp; Targeting</vt:lpstr>
      <vt:lpstr>Segmentation &amp; Targeting</vt:lpstr>
      <vt:lpstr>Our Vision – the Virtual Home</vt:lpstr>
      <vt:lpstr>Building the Virtual Home</vt:lpstr>
      <vt:lpstr>Building the Virtual Home</vt:lpstr>
      <vt:lpstr>Building the Virtual Home</vt:lpstr>
      <vt:lpstr>Building the Virtual Home</vt:lpstr>
      <vt:lpstr>Building the Virtual Home</vt:lpstr>
      <vt:lpstr>Building the Virtual Home</vt:lpstr>
      <vt:lpstr>Building the Virtual Home</vt:lpstr>
      <vt:lpstr>strategy [website] imc</vt:lpstr>
      <vt:lpstr>Presenting ourKodak</vt:lpstr>
      <vt:lpstr>Slide 41</vt:lpstr>
      <vt:lpstr>Slide 42</vt:lpstr>
      <vt:lpstr>Slide 43</vt:lpstr>
      <vt:lpstr>Networked Family Accounts</vt:lpstr>
      <vt:lpstr>Networked Family Accounts</vt:lpstr>
      <vt:lpstr>Networked Family Accounts</vt:lpstr>
      <vt:lpstr>Networked Family Accounts</vt:lpstr>
      <vt:lpstr>Networked Family Accounts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Active Diffusion of ourKodak</vt:lpstr>
      <vt:lpstr>Summary of Monetization</vt:lpstr>
      <vt:lpstr>strategy website [imc]</vt:lpstr>
      <vt:lpstr>IMC Messaging</vt:lpstr>
      <vt:lpstr>IMC Messaging</vt:lpstr>
      <vt:lpstr>IMC Three-Phase Plan</vt:lpstr>
      <vt:lpstr>IMC Three-Phase Plan</vt:lpstr>
      <vt:lpstr>IMC Three-Phase Plan</vt:lpstr>
      <vt:lpstr>IMC Three-Phase Plan</vt:lpstr>
      <vt:lpstr>IMC Three-Phase Plan</vt:lpstr>
      <vt:lpstr>IMC Three-Phase Plan</vt:lpstr>
      <vt:lpstr>Expose Phase Create Broad Awareness of New Positioning</vt:lpstr>
      <vt:lpstr>Slide 72</vt:lpstr>
      <vt:lpstr>Slide 73</vt:lpstr>
      <vt:lpstr>Slide 74</vt:lpstr>
      <vt:lpstr>Slide 75</vt:lpstr>
      <vt:lpstr>Slide 76</vt:lpstr>
      <vt:lpstr>Capture Phase Induce Trial Among Mothers</vt:lpstr>
      <vt:lpstr>Capture Phase Induce Trial Among Mothers</vt:lpstr>
      <vt:lpstr>Capture Phase Induce Trial Among Mothers</vt:lpstr>
      <vt:lpstr>Capture Phase Induce Trial Among Mothers</vt:lpstr>
      <vt:lpstr>Capture Phase Induce Trial Among Mothers</vt:lpstr>
      <vt:lpstr>Develop Phase Cultivate Relationship with Multiple Generations</vt:lpstr>
      <vt:lpstr>Develop Phase Cultivate Relationship with Multiple Generations</vt:lpstr>
      <vt:lpstr>Develop Phase Cultivate Relationship with Multiple Generations</vt:lpstr>
      <vt:lpstr>Develop Phase Cultivate Relationship with Multiple Generations</vt:lpstr>
      <vt:lpstr>Develop Phase Cultivate Relationship with Multiple Generations</vt:lpstr>
      <vt:lpstr>IMC Objectives</vt:lpstr>
      <vt:lpstr>IMC Objectives</vt:lpstr>
      <vt:lpstr>IMC Objectives</vt:lpstr>
      <vt:lpstr>IMC Objectives</vt:lpstr>
      <vt:lpstr>IMC Timeline</vt:lpstr>
      <vt:lpstr>IMC Timeline</vt:lpstr>
      <vt:lpstr>IMC Budget</vt:lpstr>
      <vt:lpstr>[takeaways]</vt:lpstr>
      <vt:lpstr>Growth Opportunity</vt:lpstr>
      <vt:lpstr>Website Profitability</vt:lpstr>
      <vt:lpstr>Concerns and Solutions</vt:lpstr>
      <vt:lpstr>Concerns and Solutions</vt:lpstr>
      <vt:lpstr>Concerns and Solutions</vt:lpstr>
      <vt:lpstr>Concerns and Solutions</vt:lpstr>
      <vt:lpstr>Concerns and Solutions</vt:lpstr>
      <vt:lpstr>Slide 102</vt:lpstr>
      <vt:lpstr>Questions?</vt:lpstr>
      <vt:lpstr>How do we know we are not alienating the current users of Kodak Gallery through the repositioning?</vt:lpstr>
      <vt:lpstr>Why does the repositioning place such heavy emphasis on a family website experience?</vt:lpstr>
      <vt:lpstr>How do we expect to motivate purchases and drive overall revenue?</vt:lpstr>
      <vt:lpstr>How do we address mobile phone technologies?</vt:lpstr>
      <vt:lpstr>How do we address video uploads?</vt:lpstr>
      <vt:lpstr>How is this different from social networking websites such as Facebook?</vt:lpstr>
      <vt:lpstr>Risk Mitigation: Strategic Options</vt:lpstr>
      <vt:lpstr>How are mothers gatekeepers for their children?</vt:lpstr>
      <vt:lpstr>Market Segmentation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Kuo</dc:creator>
  <cp:lastModifiedBy>Jonathan Kuo</cp:lastModifiedBy>
  <cp:revision>538</cp:revision>
  <dcterms:created xsi:type="dcterms:W3CDTF">2009-03-12T01:40:26Z</dcterms:created>
  <dcterms:modified xsi:type="dcterms:W3CDTF">2009-03-25T05:30:50Z</dcterms:modified>
</cp:coreProperties>
</file>